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5" r:id="rId2"/>
    <p:sldId id="309" r:id="rId3"/>
    <p:sldId id="272" r:id="rId4"/>
    <p:sldId id="312" r:id="rId5"/>
    <p:sldId id="313" r:id="rId6"/>
    <p:sldId id="314" r:id="rId7"/>
    <p:sldId id="273" r:id="rId8"/>
    <p:sldId id="316" r:id="rId9"/>
    <p:sldId id="315" r:id="rId10"/>
    <p:sldId id="317" r:id="rId11"/>
    <p:sldId id="274" r:id="rId12"/>
    <p:sldId id="319" r:id="rId13"/>
    <p:sldId id="318" r:id="rId14"/>
    <p:sldId id="320" r:id="rId15"/>
    <p:sldId id="275" r:id="rId16"/>
    <p:sldId id="321" r:id="rId17"/>
    <p:sldId id="322" r:id="rId18"/>
    <p:sldId id="276" r:id="rId19"/>
    <p:sldId id="323" r:id="rId20"/>
    <p:sldId id="325" r:id="rId21"/>
    <p:sldId id="324" r:id="rId22"/>
    <p:sldId id="277" r:id="rId23"/>
    <p:sldId id="328" r:id="rId24"/>
    <p:sldId id="327" r:id="rId25"/>
    <p:sldId id="326" r:id="rId26"/>
    <p:sldId id="329" r:id="rId27"/>
    <p:sldId id="278" r:id="rId28"/>
    <p:sldId id="331" r:id="rId29"/>
    <p:sldId id="330" r:id="rId30"/>
    <p:sldId id="332" r:id="rId31"/>
    <p:sldId id="333"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47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27/12/2016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101" y="332656"/>
            <a:ext cx="8229600" cy="3944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23101" y="3244334"/>
            <a:ext cx="8229600" cy="2031325"/>
          </a:xfrm>
          <a:prstGeom prst="rect">
            <a:avLst/>
          </a:prstGeom>
        </p:spPr>
        <p:txBody>
          <a:bodyPr wrap="square">
            <a:spAutoFit/>
          </a:bodyPr>
          <a:lstStyle/>
          <a:p>
            <a:pPr algn="ctr"/>
            <a:r>
              <a:rPr lang="es-CO" sz="7200" dirty="0">
                <a:latin typeface="Algerian" pitchFamily="82" charset="0"/>
              </a:rPr>
              <a:t>3</a:t>
            </a:r>
            <a:r>
              <a:rPr lang="es-CO" sz="5400" dirty="0">
                <a:latin typeface="Algerian" pitchFamily="82" charset="0"/>
              </a:rPr>
              <a:t> </a:t>
            </a:r>
          </a:p>
          <a:p>
            <a:pPr algn="ctr"/>
            <a:r>
              <a:rPr lang="es-CO" sz="5400" dirty="0">
                <a:latin typeface="Algerian" pitchFamily="82" charset="0"/>
              </a:rPr>
              <a:t>la ley y el evangelio</a:t>
            </a:r>
          </a:p>
        </p:txBody>
      </p:sp>
      <p:sp>
        <p:nvSpPr>
          <p:cNvPr id="5" name="4 Medio marco"/>
          <p:cNvSpPr/>
          <p:nvPr/>
        </p:nvSpPr>
        <p:spPr>
          <a:xfrm rot="16200000">
            <a:off x="1923729" y="3218258"/>
            <a:ext cx="914400" cy="4114802"/>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6" name="5 Medio marco"/>
          <p:cNvSpPr/>
          <p:nvPr/>
        </p:nvSpPr>
        <p:spPr>
          <a:xfrm rot="10800000">
            <a:off x="4644008" y="4725142"/>
            <a:ext cx="4114800" cy="1007715"/>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297235539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r>
              <a:rPr lang="es-CO" sz="5400" b="1" i="1" dirty="0"/>
              <a:t>La Ley y el Evangelio</a:t>
            </a:r>
          </a:p>
        </p:txBody>
      </p:sp>
      <p:sp>
        <p:nvSpPr>
          <p:cNvPr id="3" name="2 Marcador de contenido"/>
          <p:cNvSpPr>
            <a:spLocks noGrp="1"/>
          </p:cNvSpPr>
          <p:nvPr>
            <p:ph idx="1"/>
          </p:nvPr>
        </p:nvSpPr>
        <p:spPr>
          <a:xfrm>
            <a:off x="457200" y="1600200"/>
            <a:ext cx="8229600" cy="4853136"/>
          </a:xfrm>
          <a:solidFill>
            <a:schemeClr val="bg1">
              <a:lumMod val="85000"/>
            </a:schemeClr>
          </a:solidFill>
          <a:scene3d>
            <a:camera prst="orthographicFront"/>
            <a:lightRig rig="threePt" dir="t"/>
          </a:scene3d>
          <a:sp3d>
            <a:bevelT w="165100" prst="coolSlant"/>
          </a:sp3d>
        </p:spPr>
        <p:txBody>
          <a:bodyPr>
            <a:normAutofit fontScale="92500" lnSpcReduction="20000"/>
          </a:bodyPr>
          <a:lstStyle/>
          <a:p>
            <a:r>
              <a:rPr lang="es-CO" dirty="0"/>
              <a:t>La salvación es un don que llega a nosotros por gracia por medio de la fe, no por las obras de la ley </a:t>
            </a:r>
            <a:r>
              <a:rPr lang="es-CO" b="1" dirty="0"/>
              <a:t>(Efe.2:8).</a:t>
            </a:r>
          </a:p>
          <a:p>
            <a:endParaRPr lang="es-CO" b="1" dirty="0"/>
          </a:p>
          <a:p>
            <a:r>
              <a:rPr lang="es-CO" b="1" dirty="0"/>
              <a:t> </a:t>
            </a:r>
            <a:r>
              <a:rPr lang="es-CO" dirty="0"/>
              <a:t>"</a:t>
            </a:r>
            <a:r>
              <a:rPr lang="es-CO" dirty="0">
                <a:latin typeface="Agency FB" pitchFamily="34" charset="0"/>
              </a:rPr>
              <a:t>Ninguna obra de la ley, ningún esfuerzo, por más admirable que sea, y ninguna obra buena ya sean muchas o pocas, de sacrificio no pueden justificar de manera alguna al pecador </a:t>
            </a:r>
            <a:r>
              <a:rPr lang="es-CO" b="1" dirty="0"/>
              <a:t>(Tito 3:5; Rom.3:20)".</a:t>
            </a:r>
          </a:p>
          <a:p>
            <a:pPr marL="0" indent="0">
              <a:buNone/>
            </a:pPr>
            <a:endParaRPr lang="es-CO" dirty="0">
              <a:solidFill>
                <a:srgbClr val="FF0000"/>
              </a:solidFill>
            </a:endParaRPr>
          </a:p>
          <a:p>
            <a:pPr marL="0" indent="0">
              <a:buNone/>
            </a:pPr>
            <a:r>
              <a:rPr lang="es-CO" dirty="0">
                <a:solidFill>
                  <a:srgbClr val="FF0000"/>
                </a:solidFill>
              </a:rPr>
              <a:t>A través de toda la Escritura existe perfecta armonía entre la ley y el Evangelio; ambos se exaltan mutuamente</a:t>
            </a:r>
            <a:r>
              <a:rPr lang="es-CO" dirty="0"/>
              <a:t>.</a:t>
            </a:r>
          </a:p>
          <a:p>
            <a:endParaRPr lang="es-CO" dirty="0"/>
          </a:p>
        </p:txBody>
      </p:sp>
    </p:spTree>
    <p:extLst>
      <p:ext uri="{BB962C8B-B14F-4D97-AF65-F5344CB8AC3E}">
        <p14:creationId xmlns:p14="http://schemas.microsoft.com/office/powerpoint/2010/main" val="1129493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87824" y="302818"/>
            <a:ext cx="5987008" cy="2544437"/>
          </a:xfrm>
          <a:solidFill>
            <a:schemeClr val="bg1">
              <a:lumMod val="85000"/>
            </a:schemeClr>
          </a:solidFill>
          <a:scene3d>
            <a:camera prst="orthographicFront"/>
            <a:lightRig rig="threePt" dir="t"/>
          </a:scene3d>
          <a:sp3d>
            <a:bevelT w="165100" prst="coolSlant"/>
          </a:sp3d>
        </p:spPr>
        <p:txBody>
          <a:bodyPr>
            <a:noAutofit/>
          </a:bodyPr>
          <a:lstStyle/>
          <a:p>
            <a:pPr marL="0" indent="0">
              <a:buNone/>
            </a:pPr>
            <a:r>
              <a:rPr lang="es-CO" sz="2400" dirty="0"/>
              <a:t>La ley y el Evangelio antes del Sinaí. Cuando Adán y Eva pecaron, supieron que significan la culpa, el temor y la necesidad </a:t>
            </a:r>
            <a:r>
              <a:rPr lang="es-CO" sz="2400" b="1" dirty="0"/>
              <a:t>(Gén.3:10). </a:t>
            </a:r>
            <a:r>
              <a:rPr lang="es-CO" sz="2400" dirty="0"/>
              <a:t>En respuesta a su necesidad, Dios no anuló la ley que los condenaba; en cambio, les ofreció el Evangelio que los restauraría a la comunión con él y a la obediencia de su santa ley.</a:t>
            </a:r>
          </a:p>
        </p:txBody>
      </p:sp>
      <p:pic>
        <p:nvPicPr>
          <p:cNvPr id="11266" name="Picture 2" descr="http://www.elevangelioeterno.com/v2/images/imagenes-web/doctrinas/la_ley/clip_image002_00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2448272" cy="25146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11560" y="3284984"/>
            <a:ext cx="8046640" cy="3416320"/>
          </a:xfrm>
          <a:prstGeom prst="rect">
            <a:avLst/>
          </a:prstGeom>
          <a:solidFill>
            <a:schemeClr val="bg1">
              <a:lumMod val="85000"/>
            </a:schemeClr>
          </a:solidFill>
          <a:scene3d>
            <a:camera prst="orthographicFront"/>
            <a:lightRig rig="threePt" dir="t"/>
          </a:scene3d>
          <a:sp3d>
            <a:bevelT w="165100" prst="coolSlant"/>
          </a:sp3d>
        </p:spPr>
        <p:txBody>
          <a:bodyPr wrap="square">
            <a:spAutoFit/>
          </a:bodyPr>
          <a:lstStyle/>
          <a:p>
            <a:r>
              <a:rPr lang="es-CO" sz="2400" dirty="0"/>
              <a:t>El Evangelio consistía en la promesa de redención por medio de un Salvador, la Simiente de la mujer, el cual un día vendría para triunfar sobre el mal </a:t>
            </a:r>
            <a:r>
              <a:rPr lang="es-CO" sz="2400" b="1" dirty="0"/>
              <a:t>(Gén.3:15). </a:t>
            </a:r>
            <a:r>
              <a:rPr lang="es-CO" sz="2400" dirty="0"/>
              <a:t>El sistema de sacrificios que Dios estableció, les enseñó una importante verdad relativa a la expiación: El perdón podría ser obtenido únicamente por el derramamiento de sangre, por medio de la muerte del Salvador. Al creer que el sacrificio de los animales simbolizaba la muerte expiatoria del Salvador en su lugar, obtendrían el perdón de sus pecados. La salvación sería por gracia.</a:t>
            </a:r>
          </a:p>
        </p:txBody>
      </p:sp>
    </p:spTree>
    <p:extLst>
      <p:ext uri="{BB962C8B-B14F-4D97-AF65-F5344CB8AC3E}">
        <p14:creationId xmlns:p14="http://schemas.microsoft.com/office/powerpoint/2010/main" val="160468288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16224"/>
          </a:xfrm>
        </p:spPr>
        <p:txBody>
          <a:bodyPr>
            <a:normAutofit fontScale="92500" lnSpcReduction="20000"/>
          </a:bodyPr>
          <a:lstStyle/>
          <a:p>
            <a:pPr marL="0" indent="0">
              <a:buNone/>
            </a:pPr>
            <a:r>
              <a:rPr lang="es-CO" dirty="0"/>
              <a:t>Esta promesa evangélica era el centro del pacto eterno de gracia que Dios le ofreció a la humanidad </a:t>
            </a:r>
            <a:r>
              <a:rPr lang="es-CO" b="1" dirty="0"/>
              <a:t>(Gén.12:1-3; 15:4,5; 17:1-9)</a:t>
            </a:r>
            <a:r>
              <a:rPr lang="es-CO" dirty="0"/>
              <a:t>. Se hallaba íntimamente relacionada con la obediencia a la Ley de Dios </a:t>
            </a:r>
            <a:r>
              <a:rPr lang="es-CO" b="1" dirty="0"/>
              <a:t>(Gén.18:18,19; 26:4,5). </a:t>
            </a:r>
          </a:p>
        </p:txBody>
      </p:sp>
      <p:sp>
        <p:nvSpPr>
          <p:cNvPr id="4" name="3 Rectángulo"/>
          <p:cNvSpPr/>
          <p:nvPr/>
        </p:nvSpPr>
        <p:spPr>
          <a:xfrm>
            <a:off x="683568" y="2564904"/>
            <a:ext cx="4572000"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a:spAutoFit/>
          </a:bodyPr>
          <a:lstStyle/>
          <a:p>
            <a:r>
              <a:rPr lang="es-CO" sz="2800" dirty="0"/>
              <a:t>El Hijo de Dios sería la garantía del pacto divino, el punto focal del Evangelio, el "Cordero que fue inmolado desde el principio del mundo" (Apoc.13:8). </a:t>
            </a:r>
          </a:p>
        </p:txBody>
      </p:sp>
      <p:sp>
        <p:nvSpPr>
          <p:cNvPr id="5" name="4 Rectángulo"/>
          <p:cNvSpPr/>
          <p:nvPr/>
        </p:nvSpPr>
        <p:spPr>
          <a:xfrm>
            <a:off x="683568" y="5589240"/>
            <a:ext cx="8067724" cy="954107"/>
          </a:xfrm>
          <a:prstGeom prst="rect">
            <a:avLst/>
          </a:prstGeom>
        </p:spPr>
        <p:txBody>
          <a:bodyPr wrap="square">
            <a:spAutoFit/>
          </a:bodyPr>
          <a:lstStyle/>
          <a:p>
            <a:r>
              <a:rPr lang="es-CO" sz="2800" dirty="0"/>
              <a:t>La gracia de Dios, por lo tanto, comenzó a aplicarse tan pronto como Adán y Eva pecaron.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564904"/>
            <a:ext cx="2883148" cy="267765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029492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92500" lnSpcReduction="10000"/>
          </a:bodyPr>
          <a:lstStyle/>
          <a:p>
            <a:pPr marL="457200" lvl="1" indent="0">
              <a:buNone/>
            </a:pPr>
            <a:r>
              <a:rPr lang="es-CO" dirty="0"/>
              <a:t>Dijo David: "</a:t>
            </a:r>
            <a:r>
              <a:rPr lang="es-CO" dirty="0">
                <a:latin typeface="Agency FB" pitchFamily="34" charset="0"/>
              </a:rPr>
              <a:t>La misericordia de Jehová es desde la eternidad y hasta la eternidad sobre los que le temen, y su justicia sobre los hijos de los hijos; sobre los que guardan su pacto, y los que se acuerdan de sus mandamientos para ponerlos por obra</a:t>
            </a:r>
            <a:r>
              <a:rPr lang="es-CO" dirty="0"/>
              <a:t>" </a:t>
            </a:r>
            <a:r>
              <a:rPr lang="es-CO" b="1" dirty="0"/>
              <a:t>(Sal.103:17,18).</a:t>
            </a:r>
          </a:p>
          <a:p>
            <a:endParaRPr lang="es-CO" sz="2800" b="1" dirty="0"/>
          </a:p>
          <a:p>
            <a:pPr marL="0" indent="0">
              <a:buNone/>
            </a:pPr>
            <a:r>
              <a:rPr lang="es-CO" sz="3500" b="1" dirty="0"/>
              <a:t>La Ley y el Evangelio en el Sinaí. </a:t>
            </a:r>
          </a:p>
          <a:p>
            <a:pPr marL="457200" lvl="1" indent="0">
              <a:buNone/>
            </a:pPr>
            <a:r>
              <a:rPr lang="es-CO" dirty="0"/>
              <a:t>Existe una relación estrecha entre el Decálogo y el Evangelio. Por ejemplo, el preámbulo de la ley se refiere a Dios como el que libertó a su pueblo de la esclavitud Egipcia </a:t>
            </a:r>
            <a:r>
              <a:rPr lang="es-CO" b="1" dirty="0"/>
              <a:t>(Exo.20:1,2)</a:t>
            </a:r>
            <a:r>
              <a:rPr lang="es-CO" dirty="0"/>
              <a:t>. </a:t>
            </a:r>
          </a:p>
          <a:p>
            <a:pPr marL="457200" lvl="1" indent="0">
              <a:buNone/>
            </a:pPr>
            <a:r>
              <a:rPr lang="es-CO" dirty="0"/>
              <a:t>Y luego de la proclamación de los Diez Mandamientos, Dios instruyó a los israelitas a que erigieran un altar y comenzaran a ofrecer los sacrificios que habían de revelar su gracia salvadora, para librarlos de la esclavitud del pecado.</a:t>
            </a:r>
          </a:p>
          <a:p>
            <a:endParaRPr lang="es-CO" dirty="0"/>
          </a:p>
        </p:txBody>
      </p:sp>
    </p:spTree>
    <p:extLst>
      <p:ext uri="{BB962C8B-B14F-4D97-AF65-F5344CB8AC3E}">
        <p14:creationId xmlns:p14="http://schemas.microsoft.com/office/powerpoint/2010/main" val="10920571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dirty="0"/>
              <a:t>Dios dio su Ley en el Monte Sinaí</a:t>
            </a:r>
          </a:p>
        </p:txBody>
      </p:sp>
      <p:sp>
        <p:nvSpPr>
          <p:cNvPr id="3" name="2 Marcador de contenido"/>
          <p:cNvSpPr>
            <a:spLocks noGrp="1"/>
          </p:cNvSpPr>
          <p:nvPr>
            <p:ph idx="1"/>
          </p:nvPr>
        </p:nvSpPr>
        <p:spPr>
          <a:xfrm>
            <a:off x="457200" y="5157192"/>
            <a:ext cx="8229600" cy="1296144"/>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dirty="0"/>
              <a:t>Y luego ordena construir un santuario donde se sacrifican los corderos para cargar sobre ellos los pecados por violar esa Leí.</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72816"/>
            <a:ext cx="3888432" cy="321270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772816"/>
            <a:ext cx="4032448" cy="321270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7931406"/>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740928" y="332656"/>
            <a:ext cx="3096344" cy="2880320"/>
          </a:xfrm>
        </p:spPr>
        <p:txBody>
          <a:bodyPr>
            <a:noAutofit/>
          </a:bodyPr>
          <a:lstStyle/>
          <a:p>
            <a:pPr marL="0" indent="0" algn="ctr">
              <a:buNone/>
            </a:pPr>
            <a:r>
              <a:rPr lang="es-CO" sz="2000" b="1" dirty="0">
                <a:solidFill>
                  <a:srgbClr val="FF0000"/>
                </a:solidFill>
              </a:rPr>
              <a:t>Fue en el monte Sinaí donde Dios le reveló a Moisés una gran porción de la ley ceremonial que tenía que ver con la construcción del santuario, lugar en el cual Dios moraría con su pueblo y se encontraría con ellos para compartir sus bendiciones y perdonar sus pecados </a:t>
            </a:r>
            <a:r>
              <a:rPr lang="es-CO" sz="2000" b="1" dirty="0"/>
              <a:t>(Exo.24:9 - 31:18).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620465"/>
            <a:ext cx="3347864"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4180114"/>
            <a:ext cx="8208912" cy="2246769"/>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Esta expansión del sencillo sistema de sacrificios que había existido antes del Sinaí, o sea, desde el Edén. bosquejaba la obra mediadora de Cristo para la redención de los pecadores y la vindicación de la autoridad y santidad de la Ley de Dios.</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79" y="620688"/>
            <a:ext cx="2699792"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117403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842992" cy="2841624"/>
          </a:xfrm>
        </p:spPr>
        <p:txBody>
          <a:bodyPr>
            <a:noAutofit/>
          </a:bodyPr>
          <a:lstStyle/>
          <a:p>
            <a:pPr marL="0" indent="0">
              <a:buNone/>
            </a:pPr>
            <a:r>
              <a:rPr lang="es-CO" sz="2400" dirty="0"/>
              <a:t>La morada de Dios se hallaba en el Lugar Santísimo del santuario terrenal, sobre el propiciatorio del arca en la cual se guardaban los Diez Mandamientos. Cada aspecto de los servicios del santuario simbolizaba al Salvador. Los sacrificios de sangre apuntaban a su muerte expiatoria, la cual redimiría a la raza humana de la condenación de la ley.</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0803" y="404664"/>
            <a:ext cx="2730500" cy="284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3789040"/>
            <a:ext cx="8496944" cy="2554545"/>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000" dirty="0"/>
              <a:t>El Decálogo fue colocado dentro del arca; por su parte, las leyes ceremoniales, junto con los reglamentos civiles que Dios le dio al pueblo, fueron escritos en el "libro de la ley", el cual fue colocado junto al arca del pacto como "testigo contra" el pueblo </a:t>
            </a:r>
            <a:r>
              <a:rPr lang="es-CO" sz="2000" b="1" dirty="0"/>
              <a:t>(Deut.31:26). </a:t>
            </a:r>
            <a:r>
              <a:rPr lang="es-CO" sz="2000" dirty="0"/>
              <a:t>Siempre que pecaban, este "testigo" condenaba sus acciones y proveía elaborados requisitos para la reconciliación con Dios. Desde el Sinaí hasta la muerte de Cristo, los transgresores del Decálogo hallaron esperanza, perdón y purificación por fe en el Evangelio revelado por los servicios del santuario que prescribía la ley ceremonial.</a:t>
            </a:r>
          </a:p>
        </p:txBody>
      </p:sp>
    </p:spTree>
    <p:extLst>
      <p:ext uri="{BB962C8B-B14F-4D97-AF65-F5344CB8AC3E}">
        <p14:creationId xmlns:p14="http://schemas.microsoft.com/office/powerpoint/2010/main" val="188062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Autofit/>
          </a:bodyPr>
          <a:lstStyle/>
          <a:p>
            <a:r>
              <a:rPr lang="es-CO" b="1" dirty="0"/>
              <a:t>La ley y el Evangelio después de la cruz. </a:t>
            </a:r>
          </a:p>
        </p:txBody>
      </p:sp>
      <p:sp>
        <p:nvSpPr>
          <p:cNvPr id="3" name="2 Marcador de contenido"/>
          <p:cNvSpPr>
            <a:spLocks noGrp="1"/>
          </p:cNvSpPr>
          <p:nvPr>
            <p:ph idx="1"/>
          </p:nvPr>
        </p:nvSpPr>
        <p:spPr>
          <a:xfrm>
            <a:off x="457200" y="1844824"/>
            <a:ext cx="8229600" cy="1008112"/>
          </a:xfrm>
        </p:spPr>
        <p:txBody>
          <a:bodyPr>
            <a:normAutofit fontScale="77500" lnSpcReduction="20000"/>
          </a:bodyPr>
          <a:lstStyle/>
          <a:p>
            <a:pPr marL="0" indent="0" algn="ctr">
              <a:buNone/>
            </a:pPr>
            <a:r>
              <a:rPr lang="es-CO" dirty="0"/>
              <a:t>Según han observado numerosos cristianos, la Biblia indica que, si bien la muerte de Cristo abolió la ley ceremonial, no hizo sino confirmar la perdurable validez de la ley moral.</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2924944"/>
            <a:ext cx="2736304" cy="273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924944"/>
            <a:ext cx="2736304" cy="273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2924944"/>
            <a:ext cx="2592288" cy="273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4015" y="5664390"/>
            <a:ext cx="2807825" cy="92333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b="1" dirty="0"/>
              <a:t>Escrita por Moisés en un Libro, era temporal, regía hasta la muerte de Cristo</a:t>
            </a:r>
          </a:p>
        </p:txBody>
      </p:sp>
      <p:sp>
        <p:nvSpPr>
          <p:cNvPr id="5" name="4 Rectángulo"/>
          <p:cNvSpPr/>
          <p:nvPr/>
        </p:nvSpPr>
        <p:spPr>
          <a:xfrm>
            <a:off x="3275857" y="5697311"/>
            <a:ext cx="2736304" cy="92333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dirty="0"/>
              <a:t>Escrita por Dios en dos tablas de piedra, es eterna. Será la norma del juicio.</a:t>
            </a:r>
          </a:p>
        </p:txBody>
      </p:sp>
      <p:sp>
        <p:nvSpPr>
          <p:cNvPr id="6" name="5 Rectángulo"/>
          <p:cNvSpPr/>
          <p:nvPr/>
        </p:nvSpPr>
        <p:spPr>
          <a:xfrm>
            <a:off x="6181450" y="5697311"/>
            <a:ext cx="2567014" cy="923330"/>
          </a:xfrm>
          <a:prstGeom prst="rect">
            <a:avLst/>
          </a:prstGeom>
          <a:solidFill>
            <a:schemeClr val="accent4">
              <a:lumMod val="40000"/>
              <a:lumOff val="60000"/>
            </a:schemeClr>
          </a:solidFill>
        </p:spPr>
        <p:txBody>
          <a:bodyPr wrap="square">
            <a:spAutoFit/>
          </a:bodyPr>
          <a:lstStyle/>
          <a:p>
            <a:pPr algn="ctr"/>
            <a:r>
              <a:rPr lang="es-CO" b="1" dirty="0"/>
              <a:t>Note la ubicación de las dos leyes, una dentro del arca, la otra por fuera.</a:t>
            </a:r>
          </a:p>
        </p:txBody>
      </p:sp>
    </p:spTree>
    <p:extLst>
      <p:ext uri="{BB962C8B-B14F-4D97-AF65-F5344CB8AC3E}">
        <p14:creationId xmlns:p14="http://schemas.microsoft.com/office/powerpoint/2010/main" val="309742319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842992" cy="3384376"/>
          </a:xfrm>
        </p:spPr>
        <p:txBody>
          <a:bodyPr>
            <a:normAutofit fontScale="55000" lnSpcReduction="20000"/>
          </a:bodyPr>
          <a:lstStyle/>
          <a:p>
            <a:pPr marL="0" indent="0" algn="ctr">
              <a:buNone/>
            </a:pPr>
            <a:r>
              <a:rPr lang="es-CO" sz="5800" b="1" dirty="0"/>
              <a:t>Nótese la evidencia:</a:t>
            </a:r>
          </a:p>
          <a:p>
            <a:pPr marL="0" indent="0">
              <a:buNone/>
            </a:pPr>
            <a:r>
              <a:rPr lang="es-CO" sz="5800" b="1" dirty="0"/>
              <a:t>1</a:t>
            </a:r>
            <a:r>
              <a:rPr lang="es-CO" sz="3600" b="1" dirty="0"/>
              <a:t>. </a:t>
            </a:r>
            <a:r>
              <a:rPr lang="es-CO" sz="5800" b="1" u="sng" dirty="0"/>
              <a:t>La ley ceremonial</a:t>
            </a:r>
            <a:r>
              <a:rPr lang="es-CO" sz="5800" dirty="0"/>
              <a:t>. </a:t>
            </a:r>
          </a:p>
          <a:p>
            <a:pPr lvl="1"/>
            <a:r>
              <a:rPr lang="es-CO" sz="4400" dirty="0"/>
              <a:t>Cuando Cristo murió, cumplió el simbolismo profético del sistema de sacrificios. El tipo se encontró con el antitipo, y la ley ceremonial llegó a su fin. Siglos antes, Daniel había predicho que la muerte del Mesías haría "cesar el sacrificio y la ofrenda" </a:t>
            </a:r>
            <a:r>
              <a:rPr lang="es-CO" sz="4400" dirty="0">
                <a:solidFill>
                  <a:srgbClr val="FF0000"/>
                </a:solidFill>
              </a:rPr>
              <a:t>(Dan.9:27).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908720"/>
            <a:ext cx="2825800" cy="244827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4250705"/>
            <a:ext cx="8136904" cy="1815882"/>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dirty="0"/>
              <a:t>Cuando Jesús murió, el velo del templo fue rasgado sobrenaturalmente de arriba abajo </a:t>
            </a:r>
            <a:r>
              <a:rPr lang="es-CO" sz="2800" dirty="0">
                <a:solidFill>
                  <a:srgbClr val="FF0000"/>
                </a:solidFill>
              </a:rPr>
              <a:t>(Mat.27:51), </a:t>
            </a:r>
            <a:r>
              <a:rPr lang="es-CO" sz="2800" dirty="0"/>
              <a:t>indicando así el fin del significado espiritual de los servicios del templo. </a:t>
            </a:r>
          </a:p>
        </p:txBody>
      </p:sp>
    </p:spTree>
    <p:extLst>
      <p:ext uri="{BB962C8B-B14F-4D97-AF65-F5344CB8AC3E}">
        <p14:creationId xmlns:p14="http://schemas.microsoft.com/office/powerpoint/2010/main" val="195245540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75856" y="332657"/>
            <a:ext cx="5410944" cy="2808858"/>
          </a:xfrm>
          <a:solidFill>
            <a:schemeClr val="accent3">
              <a:lumMod val="60000"/>
              <a:lumOff val="4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dirty="0"/>
              <a:t>Si bien es cierto que la ley ceremonial cumplía un papel vital antes de la muerte de Cristo, en muchas maneras era deficiente, sólo "</a:t>
            </a:r>
            <a:r>
              <a:rPr lang="es-CO" dirty="0">
                <a:latin typeface="Agency FB" pitchFamily="34" charset="0"/>
              </a:rPr>
              <a:t>teniendo la sombra de los bienes venideros</a:t>
            </a:r>
            <a:r>
              <a:rPr lang="es-CO" dirty="0"/>
              <a:t>" </a:t>
            </a:r>
            <a:r>
              <a:rPr lang="es-CO" dirty="0">
                <a:solidFill>
                  <a:srgbClr val="FF0000"/>
                </a:solidFill>
              </a:rPr>
              <a:t>(Heb.10:1). </a:t>
            </a:r>
          </a:p>
        </p:txBody>
      </p:sp>
      <p:pic>
        <p:nvPicPr>
          <p:cNvPr id="13314" name="Picture 2" descr="http://www.elevangelioeterno.com/v2/images/imagenes-web/doctrinas/la_ley/clip_image002_00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789040"/>
            <a:ext cx="2400300" cy="230832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69" y="404664"/>
            <a:ext cx="2736850" cy="273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789040"/>
            <a:ext cx="6048672" cy="2308324"/>
          </a:xfrm>
          <a:prstGeom prst="rect">
            <a:avLst/>
          </a:prstGeom>
          <a:solidFill>
            <a:schemeClr val="accent3">
              <a:lumMod val="60000"/>
              <a:lumOff val="40000"/>
            </a:schemeClr>
          </a:solidFill>
          <a:scene3d>
            <a:camera prst="orthographicFront"/>
            <a:lightRig rig="threePt" dir="t"/>
          </a:scene3d>
          <a:sp3d>
            <a:bevelT w="165100" prst="coolSlant"/>
          </a:sp3d>
        </p:spPr>
        <p:txBody>
          <a:bodyPr wrap="square">
            <a:spAutoFit/>
          </a:bodyPr>
          <a:lstStyle/>
          <a:p>
            <a:r>
              <a:rPr lang="es-CO" sz="2400" dirty="0"/>
              <a:t>Cumplía un propósito momentáneo, habiéndole sido impuesta al pueblo de Dios "</a:t>
            </a:r>
            <a:r>
              <a:rPr lang="es-CO" sz="2400" u="sng" dirty="0">
                <a:latin typeface="Agency FB" pitchFamily="34" charset="0"/>
              </a:rPr>
              <a:t>hasta el tiempo de reformar las cosas</a:t>
            </a:r>
            <a:r>
              <a:rPr lang="es-CO" sz="2400" dirty="0"/>
              <a:t>" dice </a:t>
            </a:r>
            <a:r>
              <a:rPr lang="es-CO" sz="2400" dirty="0">
                <a:solidFill>
                  <a:srgbClr val="FF0000"/>
                </a:solidFill>
              </a:rPr>
              <a:t>(Heb.9:10; Gál.3:19)</a:t>
            </a:r>
            <a:r>
              <a:rPr lang="es-CO" sz="2400" dirty="0"/>
              <a:t>, es decir, hasta el momento en que Cristo muriera como el verdadero Cordero de Dios.</a:t>
            </a:r>
          </a:p>
        </p:txBody>
      </p:sp>
    </p:spTree>
    <p:extLst>
      <p:ext uri="{BB962C8B-B14F-4D97-AF65-F5344CB8AC3E}">
        <p14:creationId xmlns:p14="http://schemas.microsoft.com/office/powerpoint/2010/main" val="23178279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b="1" dirty="0"/>
              <a:t>Cronograma establecido por Dios</a:t>
            </a:r>
          </a:p>
        </p:txBody>
      </p:sp>
      <p:sp>
        <p:nvSpPr>
          <p:cNvPr id="3" name="2 Marcador de contenido"/>
          <p:cNvSpPr>
            <a:spLocks noGrp="1"/>
          </p:cNvSpPr>
          <p:nvPr>
            <p:ph idx="1"/>
          </p:nvPr>
        </p:nvSpPr>
        <p:spPr>
          <a:xfrm>
            <a:off x="457200" y="5085184"/>
            <a:ext cx="8229600" cy="1368152"/>
          </a:xfrm>
          <a:solidFill>
            <a:schemeClr val="accent4">
              <a:lumMod val="40000"/>
              <a:lumOff val="6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b="1" dirty="0"/>
              <a:t>Desde el Edén hasta la cruz: </a:t>
            </a:r>
          </a:p>
          <a:p>
            <a:pPr marL="0" indent="0" algn="ctr">
              <a:buNone/>
            </a:pPr>
            <a:r>
              <a:rPr lang="es-CO" b="1" dirty="0"/>
              <a:t>A las tres de la tarde, «</a:t>
            </a:r>
            <a:r>
              <a:rPr lang="es-CO" b="1" dirty="0">
                <a:latin typeface="Agency FB" pitchFamily="34" charset="0"/>
              </a:rPr>
              <a:t>El velo del templo se rasgó en dos, de arriba abajo; y la tierra tembló, y las rocas se partieron</a:t>
            </a:r>
            <a:r>
              <a:rPr lang="es-CO" b="1"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916832"/>
            <a:ext cx="2914650" cy="2706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3072065" y="2619723"/>
            <a:ext cx="3134022" cy="2003796"/>
          </a:xfrm>
          <a:prstGeom prst="rightArrow">
            <a:avLst/>
          </a:prstGeom>
          <a:solidFill>
            <a:schemeClr val="accent2">
              <a:lumMod val="75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a:t>Cuatro mil años: </a:t>
            </a:r>
          </a:p>
          <a:p>
            <a:pPr algn="ctr"/>
            <a:r>
              <a:rPr lang="es-CO" sz="2400" b="1" dirty="0"/>
              <a:t>CS 375. p 3. Gal.4:4.</a:t>
            </a:r>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1916832"/>
            <a:ext cx="2808313" cy="2706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927446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1">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a:t>A la muerte de Cristo, la jurisdicción de la ley ceremonial llegó a su fin. El sacrificio expiatorio del Salvador proveyó el perdón de todos los pecados. </a:t>
            </a:r>
            <a:r>
              <a:rPr lang="es-CO" b="1" dirty="0">
                <a:latin typeface="Agency FB" pitchFamily="34" charset="0"/>
              </a:rPr>
              <a:t>Este acto anuló el acta de los decretos que había contra nosotros, que nos era contraria, quitándola de en medio y clavándola en la cruz</a:t>
            </a:r>
            <a:r>
              <a:rPr lang="es-CO" dirty="0"/>
              <a:t>" </a:t>
            </a:r>
            <a:r>
              <a:rPr lang="es-CO" dirty="0">
                <a:solidFill>
                  <a:srgbClr val="FF0000"/>
                </a:solidFill>
              </a:rPr>
              <a:t>(Col.2:14; Deut.31:26)</a:t>
            </a:r>
            <a:r>
              <a:rPr lang="es-CO" dirty="0"/>
              <a:t>. </a:t>
            </a:r>
          </a:p>
          <a:p>
            <a:pPr marL="0" indent="0" algn="ctr">
              <a:buNone/>
            </a:pPr>
            <a:r>
              <a:rPr lang="es-CO" dirty="0"/>
              <a:t>Desde entonces, ya no fue necesario realizar las elaboradas ceremonias que de todos modos no eran capaces de quitar los pecados ni de purificar la conciencia </a:t>
            </a:r>
            <a:r>
              <a:rPr lang="es-CO" dirty="0">
                <a:solidFill>
                  <a:srgbClr val="FF0000"/>
                </a:solidFill>
              </a:rPr>
              <a:t>(Heb.10:4; 9:9,14</a:t>
            </a:r>
            <a:r>
              <a:rPr lang="es-CO" dirty="0"/>
              <a:t>). No más preocupación acerca de las leyes ceremoniales, con sus complejos requerimientos relativos a las ofrendas de bebidas y alimentos, las celebraciones de diversos festivales</a:t>
            </a:r>
            <a:r>
              <a:rPr lang="es-CO" dirty="0">
                <a:latin typeface="Agency FB" pitchFamily="34" charset="0"/>
              </a:rPr>
              <a:t> </a:t>
            </a:r>
            <a:r>
              <a:rPr lang="es-CO" b="1" dirty="0">
                <a:latin typeface="Agency FB" pitchFamily="34" charset="0"/>
              </a:rPr>
              <a:t>(la Pascua, el Pentecostés, etc.), las nuevas lunas o los sábados ceremoniales</a:t>
            </a:r>
            <a:r>
              <a:rPr lang="es-CO" b="1" dirty="0"/>
              <a:t> </a:t>
            </a:r>
            <a:r>
              <a:rPr lang="es-CO" dirty="0">
                <a:solidFill>
                  <a:srgbClr val="FF0000"/>
                </a:solidFill>
              </a:rPr>
              <a:t>(Col.2:16; Heb.9:10)</a:t>
            </a:r>
            <a:r>
              <a:rPr lang="es-CO" dirty="0"/>
              <a:t>, "</a:t>
            </a:r>
            <a:r>
              <a:rPr lang="es-CO" b="1" dirty="0">
                <a:latin typeface="Agency FB" pitchFamily="34" charset="0"/>
              </a:rPr>
              <a:t>todo lo cual es sombra de lo que ha de venir</a:t>
            </a:r>
            <a:r>
              <a:rPr lang="es-CO" dirty="0"/>
              <a:t>" </a:t>
            </a:r>
            <a:r>
              <a:rPr lang="es-CO" dirty="0">
                <a:solidFill>
                  <a:srgbClr val="FF0000"/>
                </a:solidFill>
              </a:rPr>
              <a:t>(Col.2:17).</a:t>
            </a:r>
          </a:p>
          <a:p>
            <a:endParaRPr lang="es-CO" dirty="0"/>
          </a:p>
          <a:p>
            <a:endParaRPr lang="es-CO" dirty="0"/>
          </a:p>
        </p:txBody>
      </p:sp>
    </p:spTree>
    <p:extLst>
      <p:ext uri="{BB962C8B-B14F-4D97-AF65-F5344CB8AC3E}">
        <p14:creationId xmlns:p14="http://schemas.microsoft.com/office/powerpoint/2010/main" val="125976039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1">
              <a:lumMod val="20000"/>
              <a:lumOff val="80000"/>
            </a:schemeClr>
          </a:solidFill>
        </p:spPr>
        <p:txBody>
          <a:bodyPr>
            <a:normAutofit fontScale="92500" lnSpcReduction="20000"/>
          </a:bodyPr>
          <a:lstStyle/>
          <a:p>
            <a:pPr marL="0" indent="0" algn="ctr">
              <a:buNone/>
            </a:pPr>
            <a:r>
              <a:rPr lang="es-CO" dirty="0"/>
              <a:t>Con la muerte de Jesús, los creyentes ya no tenían ninguna necesidad de poner su atención en las sombras, es decir, los reflejos de la realidad en Cristo. </a:t>
            </a:r>
            <a:r>
              <a:rPr lang="es-CO" b="1" dirty="0">
                <a:latin typeface="Agency FB" pitchFamily="34" charset="0"/>
              </a:rPr>
              <a:t>Ahora podrían acercarse al Salvador directamente, ya que la sustancia o el cuerpo "es de Cristo</a:t>
            </a:r>
            <a:r>
              <a:rPr lang="es-CO" dirty="0"/>
              <a:t>" </a:t>
            </a:r>
            <a:r>
              <a:rPr lang="es-CO" dirty="0">
                <a:solidFill>
                  <a:srgbClr val="FF0000"/>
                </a:solidFill>
              </a:rPr>
              <a:t>(Col.2:17).</a:t>
            </a:r>
          </a:p>
          <a:p>
            <a:pPr marL="0" indent="0" algn="ctr">
              <a:buNone/>
            </a:pPr>
            <a:endParaRPr lang="es-CO" dirty="0"/>
          </a:p>
          <a:p>
            <a:pPr marL="0" indent="0" algn="ctr">
              <a:buNone/>
            </a:pPr>
            <a:r>
              <a:rPr lang="es-CO" dirty="0"/>
              <a:t>Tal como había sido interpretada por los judíos, la ley ceremonial se había convertido en una barrera entre ellos y otras naciones. Había llegado a ser un gran obstáculo para el cumplimiento de su misión de iluminar el mundo con la gloria de Dios. </a:t>
            </a:r>
            <a:r>
              <a:rPr lang="es-CO" b="1" dirty="0">
                <a:latin typeface="Agency FB" pitchFamily="34" charset="0"/>
              </a:rPr>
              <a:t>La muerte de Cristo abolió esta "ley de los mandamientos expresados en ordenanzas" entre los judíos y gentiles, y creando así una familia de creyentes reconciliados "mediante la cruz... en un solo cuerpo</a:t>
            </a:r>
            <a:r>
              <a:rPr lang="es-CO" dirty="0"/>
              <a:t>" </a:t>
            </a:r>
            <a:r>
              <a:rPr lang="es-CO" dirty="0">
                <a:solidFill>
                  <a:srgbClr val="FF0000"/>
                </a:solidFill>
              </a:rPr>
              <a:t>(Efe.2:14-16).</a:t>
            </a:r>
          </a:p>
        </p:txBody>
      </p:sp>
    </p:spTree>
    <p:extLst>
      <p:ext uri="{BB962C8B-B14F-4D97-AF65-F5344CB8AC3E}">
        <p14:creationId xmlns:p14="http://schemas.microsoft.com/office/powerpoint/2010/main" val="121049754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915000" cy="2592288"/>
          </a:xfrm>
          <a:solidFill>
            <a:schemeClr val="accent4">
              <a:lumMod val="40000"/>
              <a:lumOff val="60000"/>
            </a:schemeClr>
          </a:solidFill>
          <a:scene3d>
            <a:camera prst="orthographicFront"/>
            <a:lightRig rig="threePt" dir="t"/>
          </a:scene3d>
          <a:sp3d>
            <a:bevelT w="165100" prst="coolSlant"/>
          </a:sp3d>
        </p:spPr>
        <p:txBody>
          <a:bodyPr>
            <a:normAutofit fontScale="92500"/>
          </a:bodyPr>
          <a:lstStyle/>
          <a:p>
            <a:pPr marL="0" indent="0">
              <a:buNone/>
            </a:pPr>
            <a:r>
              <a:rPr lang="es-CO" sz="3900" b="1" dirty="0"/>
              <a:t>2. </a:t>
            </a:r>
            <a:r>
              <a:rPr lang="es-CO" sz="3900" b="1" u="sng" dirty="0"/>
              <a:t>El Decálogo y la cruz.</a:t>
            </a:r>
            <a:r>
              <a:rPr lang="es-CO" sz="3900" dirty="0"/>
              <a:t> </a:t>
            </a:r>
          </a:p>
          <a:p>
            <a:pPr marL="400050" lvl="1" indent="0">
              <a:buNone/>
            </a:pPr>
            <a:r>
              <a:rPr lang="es-CO" dirty="0"/>
              <a:t>Si bien es cierto que la muerte de Cristo terminó con la autoridad de la ley ceremonial, </a:t>
            </a:r>
            <a:r>
              <a:rPr lang="es-CO" b="1" dirty="0"/>
              <a:t>por otra parte estableció la ley de los Diez Mandamientos. </a:t>
            </a:r>
          </a:p>
        </p:txBody>
      </p:sp>
      <p:pic>
        <p:nvPicPr>
          <p:cNvPr id="14338" name="Picture 2" descr="http://www.elevangelioeterno.com/v2/images/imagenes-web/doctrinas/la_ley/clip_image002_00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548680"/>
            <a:ext cx="2448272" cy="2520280"/>
          </a:xfrm>
          <a:prstGeom prst="rect">
            <a:avLst/>
          </a:prstGeom>
          <a:noFill/>
          <a:effectLst>
            <a:glow rad="101600">
              <a:srgbClr val="C00000">
                <a:alpha val="60000"/>
              </a:srgbClr>
            </a:glow>
          </a:effectLst>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755576" y="3645024"/>
            <a:ext cx="7632848" cy="3108543"/>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b="1" dirty="0"/>
              <a:t>Cristo quitó la maldición de la ley, librando así de su condenación a los creyentes</a:t>
            </a:r>
            <a:r>
              <a:rPr lang="es-CO" sz="2800" dirty="0"/>
              <a:t>. Sin embargo, el hecho de que haya realizado esto, </a:t>
            </a:r>
            <a:r>
              <a:rPr lang="es-CO" sz="2800" b="1" dirty="0"/>
              <a:t>no significa que la ley haya sido abolida, dándonos libertad para violar sus principios</a:t>
            </a:r>
            <a:r>
              <a:rPr lang="es-CO" sz="2800" dirty="0"/>
              <a:t>. El abundante testimonio bíblico referente a la perpetuidad de la ley refuta este concepto.</a:t>
            </a:r>
          </a:p>
        </p:txBody>
      </p:sp>
    </p:spTree>
    <p:extLst>
      <p:ext uri="{BB962C8B-B14F-4D97-AF65-F5344CB8AC3E}">
        <p14:creationId xmlns:p14="http://schemas.microsoft.com/office/powerpoint/2010/main" val="52647354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55000" lnSpcReduction="20000"/>
          </a:bodyPr>
          <a:lstStyle/>
          <a:p>
            <a:r>
              <a:rPr lang="es-CO" sz="4400" dirty="0"/>
              <a:t>Bien dijo Calvino que "</a:t>
            </a:r>
            <a:r>
              <a:rPr lang="es-CO" sz="4400" dirty="0">
                <a:latin typeface="Agency FB" pitchFamily="34" charset="0"/>
              </a:rPr>
              <a:t>no debemos imaginar que la venida de Cristo nos ha librado de la autoridad de la ley; por cuanto ésta es la regla eterna de una vida santa y devota, y por lo tanto debe ser tan invariable como la justicia de Dios</a:t>
            </a:r>
            <a:r>
              <a:rPr lang="es-CO" sz="4400" dirty="0"/>
              <a:t>".</a:t>
            </a:r>
          </a:p>
          <a:p>
            <a:pPr marL="0" indent="0">
              <a:buNone/>
            </a:pPr>
            <a:r>
              <a:rPr lang="es-CO" sz="4400" dirty="0"/>
              <a:t>Pablo descubrió la relación que existe entre la obediencia y el Evangelio de la gracia salvadora. Llama a los creyentes a vivir vidas santas, y los desafía a presentarse a sí mismos "</a:t>
            </a:r>
            <a:r>
              <a:rPr lang="es-CO" sz="4400" dirty="0">
                <a:latin typeface="Agency FB" pitchFamily="34" charset="0"/>
              </a:rPr>
              <a:t>a Dios como instrumentos de justicia. Porque el pecado no se enseñoreará de vosotros; pues no estáis bajo la ley, sino bajo la gracia</a:t>
            </a:r>
            <a:r>
              <a:rPr lang="es-CO" sz="4400" dirty="0"/>
              <a:t>" </a:t>
            </a:r>
            <a:r>
              <a:rPr lang="es-CO" sz="4400" dirty="0">
                <a:solidFill>
                  <a:srgbClr val="FF0000"/>
                </a:solidFill>
              </a:rPr>
              <a:t>(Rom.6:13,14). </a:t>
            </a:r>
          </a:p>
          <a:p>
            <a:endParaRPr lang="es-CO" sz="4400" dirty="0"/>
          </a:p>
          <a:p>
            <a:r>
              <a:rPr lang="es-CO" sz="4400" dirty="0"/>
              <a:t>Así pues, los cristianos no guardan la ley con el fin de obtener la salvación; los que procuren hacer eso lograrán tan sólo hundirse más en la esclavitud del pecado. "</a:t>
            </a:r>
            <a:r>
              <a:rPr lang="es-CO" sz="4400" b="1" dirty="0"/>
              <a:t>Todo el tiempo que un individuo se halla bajo la ley, permanece también bajo el dominio del pecado, por cuando la ley no puede salvarnos de la condenación del pecado ni de su poder. Pero los que están bajo la gracia reciben no sólo libertad de la condenación </a:t>
            </a:r>
            <a:r>
              <a:rPr lang="es-CO" sz="4400" b="1" dirty="0">
                <a:solidFill>
                  <a:srgbClr val="FF0000"/>
                </a:solidFill>
              </a:rPr>
              <a:t>(Rom.8:1), </a:t>
            </a:r>
            <a:r>
              <a:rPr lang="es-CO" sz="4400" b="1" dirty="0"/>
              <a:t>sino también el poder para vencer </a:t>
            </a:r>
            <a:r>
              <a:rPr lang="es-CO" sz="4400" b="1" dirty="0">
                <a:solidFill>
                  <a:srgbClr val="FF0000"/>
                </a:solidFill>
              </a:rPr>
              <a:t>(Rom.6:4). </a:t>
            </a:r>
            <a:r>
              <a:rPr lang="es-CO" sz="4400" b="1" dirty="0"/>
              <a:t>De este modo, el pecado ya no tendrá dominio sobre ellos".</a:t>
            </a:r>
          </a:p>
          <a:p>
            <a:endParaRPr lang="es-CO" dirty="0"/>
          </a:p>
          <a:p>
            <a:endParaRPr lang="es-CO" dirty="0"/>
          </a:p>
        </p:txBody>
      </p:sp>
    </p:spTree>
    <p:extLst>
      <p:ext uri="{BB962C8B-B14F-4D97-AF65-F5344CB8AC3E}">
        <p14:creationId xmlns:p14="http://schemas.microsoft.com/office/powerpoint/2010/main" val="307604383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10000"/>
          </a:bodyPr>
          <a:lstStyle/>
          <a:p>
            <a:r>
              <a:rPr lang="es-CO" dirty="0"/>
              <a:t>"</a:t>
            </a:r>
            <a:r>
              <a:rPr lang="es-CO" dirty="0">
                <a:latin typeface="Agency FB" pitchFamily="34" charset="0"/>
              </a:rPr>
              <a:t>El fin de la ley añade Pablo es Cristo para justicia a todo aquel que cree</a:t>
            </a:r>
            <a:r>
              <a:rPr lang="es-CO" dirty="0"/>
              <a:t>" </a:t>
            </a:r>
            <a:r>
              <a:rPr lang="es-CO" dirty="0">
                <a:solidFill>
                  <a:srgbClr val="FF0000"/>
                </a:solidFill>
              </a:rPr>
              <a:t>(Rom.10:4). </a:t>
            </a:r>
            <a:r>
              <a:rPr lang="es-CO" dirty="0"/>
              <a:t>Por lo tanto, todo aquel que cree en Cristo, comprende que el Salvador es el fin de la ley como instrumento de obtener justicia. </a:t>
            </a:r>
            <a:r>
              <a:rPr lang="es-CO" b="1" dirty="0"/>
              <a:t>En nosotros, somos pecadores pero en Jesucristo somos justos por medio de su justicia</a:t>
            </a:r>
            <a:r>
              <a:rPr lang="es-CO" dirty="0"/>
              <a:t>.</a:t>
            </a:r>
          </a:p>
          <a:p>
            <a:endParaRPr lang="es-CO" dirty="0"/>
          </a:p>
          <a:p>
            <a:r>
              <a:rPr lang="es-CO" u="sng" dirty="0"/>
              <a:t>Eso sí, el estar bajo la gracia no les da a los creyentes permiso para continuar en el pecado (transgrediendo la Ley), con el fin de hacer que la gracia abunde </a:t>
            </a:r>
            <a:r>
              <a:rPr lang="es-CO" dirty="0">
                <a:solidFill>
                  <a:srgbClr val="FF0000"/>
                </a:solidFill>
              </a:rPr>
              <a:t>(Rom.6:1). </a:t>
            </a:r>
            <a:r>
              <a:rPr lang="es-CO" dirty="0"/>
              <a:t>Más bien, la gracia suple el poder que hace posible la obediencia y la victoria sobre el pecado. "</a:t>
            </a:r>
            <a:r>
              <a:rPr lang="es-CO" dirty="0">
                <a:latin typeface="Agency FB" pitchFamily="34" charset="0"/>
              </a:rPr>
              <a:t>Ahora, pues, ninguna condenación hay para los que están en Cristo Jesús, los que no andan conforme a la carne, sino conforme al Espíritu</a:t>
            </a:r>
            <a:r>
              <a:rPr lang="es-CO" dirty="0"/>
              <a:t>" </a:t>
            </a:r>
            <a:r>
              <a:rPr lang="es-CO" dirty="0">
                <a:solidFill>
                  <a:srgbClr val="FF0000"/>
                </a:solidFill>
              </a:rPr>
              <a:t>(Rom.8:1).</a:t>
            </a:r>
          </a:p>
          <a:p>
            <a:endParaRPr lang="es-CO" dirty="0"/>
          </a:p>
        </p:txBody>
      </p:sp>
    </p:spTree>
    <p:extLst>
      <p:ext uri="{BB962C8B-B14F-4D97-AF65-F5344CB8AC3E}">
        <p14:creationId xmlns:p14="http://schemas.microsoft.com/office/powerpoint/2010/main" val="268627426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r>
              <a:rPr lang="es-CO" dirty="0"/>
              <a:t>La muerte de Cristo magnificó la ley, exaltando su autoridad universal. Si el Decálogo pudiera haber sido cambiado, el Salvador no habría tenido que morir. </a:t>
            </a:r>
          </a:p>
          <a:p>
            <a:pPr lvl="1"/>
            <a:endParaRPr lang="es-CO" dirty="0"/>
          </a:p>
          <a:p>
            <a:pPr lvl="1"/>
            <a:r>
              <a:rPr lang="es-CO" sz="3300" dirty="0"/>
              <a:t>Nota: El sacrificio en el Edén es un ejemplo. </a:t>
            </a:r>
            <a:r>
              <a:rPr lang="es-CO" sz="3300" b="1" dirty="0"/>
              <a:t>En la prohibición de no comer del fruto del árbol de la ciencia del bien y del mal, estaban incluidos todos los Mandamientos</a:t>
            </a:r>
            <a:r>
              <a:rPr lang="es-CO" sz="3300" dirty="0"/>
              <a:t>. Ver </a:t>
            </a:r>
            <a:r>
              <a:rPr lang="es-CO" sz="3300" dirty="0">
                <a:solidFill>
                  <a:srgbClr val="FF0000"/>
                </a:solidFill>
              </a:rPr>
              <a:t>Sant.2:10-12.</a:t>
            </a:r>
          </a:p>
          <a:p>
            <a:endParaRPr lang="es-CO" dirty="0"/>
          </a:p>
          <a:p>
            <a:r>
              <a:rPr lang="es-CO" dirty="0"/>
              <a:t>Pero por cuanto esta ley es </a:t>
            </a:r>
            <a:r>
              <a:rPr lang="es-CO" b="1" u="sng" dirty="0"/>
              <a:t>absoluta e inmutable, requiere el derramamiento de sangre con el fin de pagar la pena que impone</a:t>
            </a:r>
            <a:r>
              <a:rPr lang="es-CO" dirty="0"/>
              <a:t>. Este requerimiento, Cristo lo satisfizo plenamente por su muerte inocente en la cruz, poniendo la vida eterna a la disposición de todos los que aceptasen su magnífico sacrificio.</a:t>
            </a:r>
          </a:p>
        </p:txBody>
      </p:sp>
    </p:spTree>
    <p:extLst>
      <p:ext uri="{BB962C8B-B14F-4D97-AF65-F5344CB8AC3E}">
        <p14:creationId xmlns:p14="http://schemas.microsoft.com/office/powerpoint/2010/main" val="2531231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r>
              <a:rPr lang="es-CO" sz="5400" b="1" i="1" dirty="0"/>
              <a:t>La Obediencia de la Ley</a:t>
            </a:r>
          </a:p>
        </p:txBody>
      </p:sp>
      <p:sp>
        <p:nvSpPr>
          <p:cNvPr id="3" name="2 Marcador de contenido"/>
          <p:cNvSpPr>
            <a:spLocks noGrp="1"/>
          </p:cNvSpPr>
          <p:nvPr>
            <p:ph idx="1"/>
          </p:nvPr>
        </p:nvSpPr>
        <p:spPr>
          <a:xfrm>
            <a:off x="457200" y="1600200"/>
            <a:ext cx="5842992" cy="2548880"/>
          </a:xfrm>
        </p:spPr>
        <p:txBody>
          <a:bodyPr>
            <a:normAutofit fontScale="77500" lnSpcReduction="20000"/>
          </a:bodyPr>
          <a:lstStyle/>
          <a:p>
            <a:r>
              <a:rPr lang="es-CO" dirty="0"/>
              <a:t>Los seres humanos no pueden ganarse la salvación por medio de sus buenas obras. La obediencia es el fruto de la salvación en Cristo. Por su gracia maravillosa, revelada especialmente en la cruz, Dios ha librado a su pueblo del castigo y la maldición del pecado.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700808"/>
            <a:ext cx="2221979" cy="2304256"/>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4221088"/>
            <a:ext cx="7848872" cy="1938992"/>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Aún cuando eran pecadores Cristo dio su vida con el fin de proveer para ellos el don de la vida eterna. </a:t>
            </a:r>
            <a:r>
              <a:rPr lang="es-CO" sz="2400" b="1" u="sng" dirty="0"/>
              <a:t>El abundante amor de Dios despierta en el pecador arrepentido una respuesta que se manifiesta en obediencia amorosa por el poder de la gracia derramada en tal abundancia. </a:t>
            </a:r>
          </a:p>
        </p:txBody>
      </p:sp>
    </p:spTree>
    <p:extLst>
      <p:ext uri="{BB962C8B-B14F-4D97-AF65-F5344CB8AC3E}">
        <p14:creationId xmlns:p14="http://schemas.microsoft.com/office/powerpoint/2010/main" val="345418025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lumMod val="75000"/>
            </a:schemeClr>
          </a:solidFill>
          <a:scene3d>
            <a:camera prst="orthographicFront"/>
            <a:lightRig rig="threePt" dir="t"/>
          </a:scene3d>
          <a:sp3d>
            <a:bevelT w="165100" prst="coolSlant"/>
          </a:sp3d>
        </p:spPr>
        <p:txBody>
          <a:bodyPr>
            <a:normAutofit/>
          </a:bodyPr>
          <a:lstStyle/>
          <a:p>
            <a:pPr marL="0" indent="0" algn="ctr">
              <a:buNone/>
            </a:pPr>
            <a:r>
              <a:rPr lang="es-CO" dirty="0"/>
              <a:t>Los creyentes que comprenden cuánto valora Cristo la ley y que además estiman las bendiciones de la obediencia, estarán bajo una poderosa motivación para vivir vidas semejantes a Cristo.</a:t>
            </a:r>
          </a:p>
          <a:p>
            <a:pPr marL="0" indent="0" algn="ctr">
              <a:buNone/>
            </a:pPr>
            <a:endParaRPr lang="es-CO" dirty="0"/>
          </a:p>
          <a:p>
            <a:pPr marL="0" indent="0" algn="ctr">
              <a:buNone/>
            </a:pPr>
            <a:r>
              <a:rPr lang="es-CO" sz="4000" b="1" i="1" dirty="0"/>
              <a:t>Cristo y la ley. </a:t>
            </a:r>
          </a:p>
          <a:p>
            <a:pPr marL="0" indent="0" algn="ctr">
              <a:buNone/>
            </a:pPr>
            <a:r>
              <a:rPr lang="es-CO" dirty="0"/>
              <a:t>Cristo tenía supremo respeto por la ley de los Diez Mandamientos. Como el gran "Yo Soy", él mismo proclamó desde el Sinaí la ley moral de su Padre </a:t>
            </a:r>
            <a:r>
              <a:rPr lang="es-CO" dirty="0">
                <a:solidFill>
                  <a:srgbClr val="FF0000"/>
                </a:solidFill>
              </a:rPr>
              <a:t>(Juan 8:58; Exo.3:14). </a:t>
            </a:r>
          </a:p>
        </p:txBody>
      </p:sp>
    </p:spTree>
    <p:extLst>
      <p:ext uri="{BB962C8B-B14F-4D97-AF65-F5344CB8AC3E}">
        <p14:creationId xmlns:p14="http://schemas.microsoft.com/office/powerpoint/2010/main" val="309770590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lumMod val="85000"/>
            </a:schemeClr>
          </a:solidFill>
          <a:scene3d>
            <a:camera prst="orthographicFront"/>
            <a:lightRig rig="threePt" dir="t"/>
          </a:scene3d>
          <a:sp3d>
            <a:bevelT w="165100" prst="coolSlant"/>
          </a:sp3d>
        </p:spPr>
        <p:txBody>
          <a:bodyPr>
            <a:normAutofit fontScale="92500"/>
          </a:bodyPr>
          <a:lstStyle/>
          <a:p>
            <a:pPr marL="0" indent="0" algn="ctr">
              <a:buNone/>
            </a:pPr>
            <a:r>
              <a:rPr lang="es-CO" dirty="0"/>
              <a:t>Su misión en este mundo consistía en "</a:t>
            </a:r>
            <a:r>
              <a:rPr lang="es-CO" dirty="0">
                <a:latin typeface="Agency FB" pitchFamily="34" charset="0"/>
              </a:rPr>
              <a:t>magnificar la ley y engrandecerla</a:t>
            </a:r>
            <a:r>
              <a:rPr lang="es-CO" dirty="0"/>
              <a:t>" </a:t>
            </a:r>
            <a:r>
              <a:rPr lang="es-CO" dirty="0">
                <a:solidFill>
                  <a:srgbClr val="FF0000"/>
                </a:solidFill>
              </a:rPr>
              <a:t>(Isa.42:21). </a:t>
            </a:r>
          </a:p>
          <a:p>
            <a:pPr marL="0" indent="0" algn="ctr">
              <a:buNone/>
            </a:pPr>
            <a:endParaRPr lang="es-CO" dirty="0"/>
          </a:p>
          <a:p>
            <a:pPr marL="0" indent="0" algn="ctr">
              <a:buNone/>
            </a:pPr>
            <a:r>
              <a:rPr lang="es-CO" dirty="0"/>
              <a:t>El siguiente pasaje de los Salmos, que el Nuevo Testamento aplica a Cristo, deja clara su actitud hacia la ley: "</a:t>
            </a:r>
            <a:r>
              <a:rPr lang="es-CO" dirty="0">
                <a:latin typeface="Agency FB" pitchFamily="34" charset="0"/>
              </a:rPr>
              <a:t>El hacer tu voluntad, Dios mío, me ha agradado, y tu ley está en medio de mi corazón</a:t>
            </a:r>
            <a:r>
              <a:rPr lang="es-CO" dirty="0"/>
              <a:t>" </a:t>
            </a:r>
            <a:r>
              <a:rPr lang="es-CO" dirty="0">
                <a:solidFill>
                  <a:srgbClr val="FF0000"/>
                </a:solidFill>
              </a:rPr>
              <a:t>(Sal.40:8; Heb.10:5,7).</a:t>
            </a:r>
          </a:p>
          <a:p>
            <a:pPr marL="0" indent="0" algn="ctr">
              <a:buNone/>
            </a:pPr>
            <a:endParaRPr lang="es-CO" dirty="0"/>
          </a:p>
          <a:p>
            <a:pPr marL="0" indent="0" algn="ctr">
              <a:buNone/>
            </a:pPr>
            <a:r>
              <a:rPr lang="es-CO" dirty="0"/>
              <a:t>El Evangelio de Jesús produjo una fe que exaltó firmemente la validez del Decálogo. Dijo Pablo: "¿</a:t>
            </a:r>
            <a:r>
              <a:rPr lang="es-CO" dirty="0">
                <a:latin typeface="Agency FB" pitchFamily="34" charset="0"/>
              </a:rPr>
              <a:t>Luego por la fe invalidamos la ley? En ninguna manera, sino que confirmamos la ley</a:t>
            </a:r>
            <a:r>
              <a:rPr lang="es-CO" dirty="0"/>
              <a:t>" </a:t>
            </a:r>
            <a:r>
              <a:rPr lang="es-CO" dirty="0">
                <a:solidFill>
                  <a:srgbClr val="FF0000"/>
                </a:solidFill>
              </a:rPr>
              <a:t>(Rom.3:31).</a:t>
            </a:r>
          </a:p>
          <a:p>
            <a:endParaRPr lang="es-CO" dirty="0"/>
          </a:p>
        </p:txBody>
      </p:sp>
    </p:spTree>
    <p:extLst>
      <p:ext uri="{BB962C8B-B14F-4D97-AF65-F5344CB8AC3E}">
        <p14:creationId xmlns:p14="http://schemas.microsoft.com/office/powerpoint/2010/main" val="412750211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55776" y="404665"/>
            <a:ext cx="6131024" cy="2448272"/>
          </a:xfrm>
        </p:spPr>
        <p:txBody>
          <a:bodyPr>
            <a:normAutofit fontScale="85000" lnSpcReduction="10000"/>
          </a:bodyPr>
          <a:lstStyle/>
          <a:p>
            <a:pPr marL="0" indent="0">
              <a:buNone/>
            </a:pPr>
            <a:r>
              <a:rPr lang="es-CO" dirty="0"/>
              <a:t>Así pues, Cristo no sólo vino con el fin de redimir al hombre sino también para vindicar la autoridad y la santidad de la Ley de Dios, presentando ante el pueblo su magnificencia y gloria, y dándonos ejemplo de cómo relacionarnos con ella. </a:t>
            </a:r>
          </a:p>
        </p:txBody>
      </p:sp>
      <p:pic>
        <p:nvPicPr>
          <p:cNvPr id="15362" name="Picture 2" descr="http://www.elevangelioeterno.com/v2/images/imagenes-web/doctrinas/la_ley/clip_image002_00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2304256" cy="280831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05451" y="3501008"/>
            <a:ext cx="7926989" cy="2677656"/>
          </a:xfrm>
          <a:prstGeom prst="rect">
            <a:avLst/>
          </a:prstGeom>
        </p:spPr>
        <p:txBody>
          <a:bodyPr wrap="square">
            <a:spAutoFit/>
          </a:bodyPr>
          <a:lstStyle/>
          <a:p>
            <a:r>
              <a:rPr lang="es-CO" sz="2800" dirty="0"/>
              <a:t>Como sus seguidores, los cristianos han sido llamados a magnificar la Ley de Dios en sus vidas. Por haber él mismo vivido una vida de amorosa obediencia, Cristo hizo énfasis en el hecho de que sus seguidores deben ser guardadores de los mandamientos. </a:t>
            </a:r>
          </a:p>
        </p:txBody>
      </p:sp>
    </p:spTree>
    <p:extLst>
      <p:ext uri="{BB962C8B-B14F-4D97-AF65-F5344CB8AC3E}">
        <p14:creationId xmlns:p14="http://schemas.microsoft.com/office/powerpoint/2010/main" val="395833549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850" y="-377825"/>
            <a:ext cx="10047288" cy="76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3420817"/>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rgbClr val="002060"/>
          </a:solidFill>
          <a:scene3d>
            <a:camera prst="orthographicFront"/>
            <a:lightRig rig="threePt" dir="t"/>
          </a:scene3d>
          <a:sp3d>
            <a:bevelT prst="angle"/>
          </a:sp3d>
        </p:spPr>
        <p:txBody>
          <a:bodyPr>
            <a:normAutofit/>
          </a:bodyPr>
          <a:lstStyle/>
          <a:p>
            <a:endParaRPr lang="es-CO" dirty="0"/>
          </a:p>
          <a:p>
            <a:r>
              <a:rPr lang="es-CO" dirty="0">
                <a:solidFill>
                  <a:schemeClr val="bg1"/>
                </a:solidFill>
              </a:rPr>
              <a:t>Cuando se le preguntó acerca de los requisitos para la vida eterna, replicó: "</a:t>
            </a:r>
            <a:r>
              <a:rPr lang="es-CO" dirty="0">
                <a:solidFill>
                  <a:schemeClr val="bg1"/>
                </a:solidFill>
                <a:latin typeface="Agency FB" pitchFamily="34" charset="0"/>
              </a:rPr>
              <a:t>Si quieres entrar en la vida, guarda los mandamientos</a:t>
            </a:r>
            <a:r>
              <a:rPr lang="es-CO" dirty="0">
                <a:solidFill>
                  <a:schemeClr val="bg1"/>
                </a:solidFill>
              </a:rPr>
              <a:t>" </a:t>
            </a:r>
            <a:r>
              <a:rPr lang="es-CO" u="sng" dirty="0">
                <a:solidFill>
                  <a:schemeClr val="bg1"/>
                </a:solidFill>
              </a:rPr>
              <a:t>(Mat.19:17).</a:t>
            </a:r>
          </a:p>
          <a:p>
            <a:endParaRPr lang="es-CO" dirty="0">
              <a:solidFill>
                <a:srgbClr val="FF0000"/>
              </a:solidFill>
            </a:endParaRPr>
          </a:p>
          <a:p>
            <a:pPr lvl="1"/>
            <a:r>
              <a:rPr lang="es-CO" dirty="0">
                <a:solidFill>
                  <a:srgbClr val="FFFF00"/>
                </a:solidFill>
              </a:rPr>
              <a:t>Además, el Salvador amonestó contra la violación de este principio al decir: "</a:t>
            </a:r>
            <a:r>
              <a:rPr lang="es-CO" dirty="0">
                <a:solidFill>
                  <a:srgbClr val="FFFF00"/>
                </a:solidFill>
                <a:latin typeface="Agency FB" pitchFamily="34" charset="0"/>
              </a:rPr>
              <a:t>No todo el que me dice: Señor, Señor, entrará en el reino de los cielos, sino el que hace la voluntad de mi Padre que está en los cielos</a:t>
            </a:r>
            <a:r>
              <a:rPr lang="es-CO" dirty="0">
                <a:solidFill>
                  <a:srgbClr val="FFFF00"/>
                </a:solidFill>
              </a:rPr>
              <a:t>". A los que quebranten la ley no se les permitirá la entrada </a:t>
            </a:r>
            <a:r>
              <a:rPr lang="es-CO" u="sng" dirty="0">
                <a:solidFill>
                  <a:srgbClr val="FFFF00"/>
                </a:solidFill>
              </a:rPr>
              <a:t>(Mat.7:21-23</a:t>
            </a:r>
            <a:r>
              <a:rPr lang="es-CO" dirty="0">
                <a:solidFill>
                  <a:srgbClr val="FFFF00"/>
                </a:solidFill>
              </a:rPr>
              <a:t>).</a:t>
            </a:r>
          </a:p>
          <a:p>
            <a:endParaRPr lang="es-CO" dirty="0"/>
          </a:p>
        </p:txBody>
      </p:sp>
    </p:spTree>
    <p:extLst>
      <p:ext uri="{BB962C8B-B14F-4D97-AF65-F5344CB8AC3E}">
        <p14:creationId xmlns:p14="http://schemas.microsoft.com/office/powerpoint/2010/main" val="37760464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rgbClr val="002060"/>
          </a:solidFill>
        </p:spPr>
        <p:txBody>
          <a:bodyPr>
            <a:normAutofit fontScale="92500"/>
          </a:bodyPr>
          <a:lstStyle/>
          <a:p>
            <a:pPr marL="0" indent="0" algn="ctr">
              <a:buNone/>
            </a:pPr>
            <a:r>
              <a:rPr lang="es-CO" dirty="0">
                <a:solidFill>
                  <a:srgbClr val="FFFF00"/>
                </a:solidFill>
              </a:rPr>
              <a:t>El mismo Jesús cumplió la ley, no destruyéndola, sino por medio de una vida de obediencia. "</a:t>
            </a:r>
            <a:r>
              <a:rPr lang="es-CO" dirty="0">
                <a:solidFill>
                  <a:srgbClr val="FFFF00"/>
                </a:solidFill>
                <a:latin typeface="Agency FB" pitchFamily="34" charset="0"/>
              </a:rPr>
              <a:t>De cierto os digo declaró, que hasta que pasen el cielo y la tierra, ni una jota ni una tilde pasará de la ley, hasta que todo se haya cumplido</a:t>
            </a:r>
            <a:r>
              <a:rPr lang="es-CO" dirty="0">
                <a:solidFill>
                  <a:srgbClr val="FFFF00"/>
                </a:solidFill>
              </a:rPr>
              <a:t>" </a:t>
            </a:r>
          </a:p>
          <a:p>
            <a:pPr marL="0" indent="0" algn="ctr">
              <a:buNone/>
            </a:pPr>
            <a:r>
              <a:rPr lang="es-CO" u="sng" dirty="0">
                <a:solidFill>
                  <a:srgbClr val="FFFF00"/>
                </a:solidFill>
              </a:rPr>
              <a:t>(Mat.5:18)</a:t>
            </a:r>
            <a:r>
              <a:rPr lang="es-CO" dirty="0">
                <a:solidFill>
                  <a:srgbClr val="FFFF00"/>
                </a:solidFill>
              </a:rPr>
              <a:t>.</a:t>
            </a:r>
          </a:p>
          <a:p>
            <a:endParaRPr lang="es-CO" dirty="0"/>
          </a:p>
          <a:p>
            <a:pPr marL="0" indent="0" algn="ctr">
              <a:buNone/>
            </a:pPr>
            <a:r>
              <a:rPr lang="es-CO" dirty="0">
                <a:solidFill>
                  <a:schemeClr val="bg1">
                    <a:lumMod val="95000"/>
                  </a:schemeClr>
                </a:solidFill>
              </a:rPr>
              <a:t>Cristo hizo mucho énfasis en que nunca se debe perder de vista el gran objetivo de la Ley de Dios: «</a:t>
            </a:r>
            <a:r>
              <a:rPr lang="es-CO" dirty="0">
                <a:solidFill>
                  <a:schemeClr val="bg1">
                    <a:lumMod val="95000"/>
                  </a:schemeClr>
                </a:solidFill>
                <a:latin typeface="Agency FB" pitchFamily="34" charset="0"/>
              </a:rPr>
              <a:t>Amar al Señor nuestro Dios con todo nuestro corazón, alma y mente, y a nuestro prójimo como a nosotros mismos» </a:t>
            </a:r>
          </a:p>
          <a:p>
            <a:pPr marL="0" indent="0" algn="ctr">
              <a:buNone/>
            </a:pPr>
            <a:r>
              <a:rPr lang="es-CO" u="sng" dirty="0">
                <a:solidFill>
                  <a:schemeClr val="bg1">
                    <a:lumMod val="95000"/>
                  </a:schemeClr>
                </a:solidFill>
              </a:rPr>
              <a:t>(Mat.22:37,38)</a:t>
            </a:r>
            <a:r>
              <a:rPr lang="es-CO" dirty="0">
                <a:solidFill>
                  <a:schemeClr val="bg1">
                    <a:lumMod val="95000"/>
                  </a:schemeClr>
                </a:solidFill>
              </a:rPr>
              <a:t>. </a:t>
            </a:r>
          </a:p>
          <a:p>
            <a:endParaRPr lang="es-CO" dirty="0"/>
          </a:p>
        </p:txBody>
      </p:sp>
    </p:spTree>
    <p:extLst>
      <p:ext uri="{BB962C8B-B14F-4D97-AF65-F5344CB8AC3E}">
        <p14:creationId xmlns:p14="http://schemas.microsoft.com/office/powerpoint/2010/main" val="9931141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rgbClr val="002060"/>
          </a:solidFill>
        </p:spPr>
        <p:txBody>
          <a:bodyPr>
            <a:normAutofit fontScale="77500" lnSpcReduction="20000"/>
          </a:bodyPr>
          <a:lstStyle/>
          <a:p>
            <a:pPr marL="0" indent="0" algn="ctr">
              <a:buNone/>
            </a:pPr>
            <a:r>
              <a:rPr lang="es-CO" dirty="0">
                <a:solidFill>
                  <a:schemeClr val="bg1">
                    <a:lumMod val="95000"/>
                  </a:schemeClr>
                </a:solidFill>
              </a:rPr>
              <a:t>Sin embargo, él deseaba que sus creyentes no se amaran unos a otros conforme el mundo interpreta el amor, es decir, en forma egoísta o sentimental. Con el fin de explicar a qué clase de amor se refería, Cristo dio "un nuevo mandamiento" </a:t>
            </a:r>
          </a:p>
          <a:p>
            <a:pPr marL="0" indent="0" algn="ctr">
              <a:buNone/>
            </a:pPr>
            <a:r>
              <a:rPr lang="es-CO" u="sng" dirty="0">
                <a:solidFill>
                  <a:schemeClr val="bg1">
                    <a:lumMod val="95000"/>
                  </a:schemeClr>
                </a:solidFill>
              </a:rPr>
              <a:t>(Juan 13:34)</a:t>
            </a:r>
            <a:r>
              <a:rPr lang="es-CO" dirty="0">
                <a:solidFill>
                  <a:schemeClr val="bg1">
                    <a:lumMod val="95000"/>
                  </a:schemeClr>
                </a:solidFill>
              </a:rPr>
              <a:t>.</a:t>
            </a:r>
            <a:r>
              <a:rPr lang="es-CO" u="sng" dirty="0">
                <a:solidFill>
                  <a:schemeClr val="bg1">
                    <a:lumMod val="95000"/>
                  </a:schemeClr>
                </a:solidFill>
              </a:rPr>
              <a:t> </a:t>
            </a:r>
          </a:p>
          <a:p>
            <a:pPr marL="0" indent="0" algn="ctr">
              <a:buNone/>
            </a:pPr>
            <a:endParaRPr lang="es-CO" dirty="0">
              <a:solidFill>
                <a:srgbClr val="FFFF00"/>
              </a:solidFill>
            </a:endParaRPr>
          </a:p>
          <a:p>
            <a:pPr marL="0" indent="0" algn="ctr">
              <a:buNone/>
            </a:pPr>
            <a:r>
              <a:rPr lang="es-CO" dirty="0">
                <a:solidFill>
                  <a:srgbClr val="FFFF00"/>
                </a:solidFill>
              </a:rPr>
              <a:t>Este nuevo mandamiento no había de reemplazar al Decálogo, sino que proveería a los creyentes con "un ejemplo de qué es realmente el verdadero amor abnegado, tal como nunca antes se había visto en el mundo. En este sentido, su mandamiento podría ser descrito como algo nuevo.</a:t>
            </a:r>
          </a:p>
          <a:p>
            <a:pPr marL="0" indent="0" algn="ctr">
              <a:buNone/>
            </a:pPr>
            <a:endParaRPr lang="es-CO" dirty="0">
              <a:solidFill>
                <a:schemeClr val="bg1">
                  <a:lumMod val="95000"/>
                </a:schemeClr>
              </a:solidFill>
            </a:endParaRPr>
          </a:p>
          <a:p>
            <a:pPr marL="0" indent="0" algn="ctr">
              <a:buNone/>
            </a:pPr>
            <a:endParaRPr lang="es-CO" dirty="0">
              <a:solidFill>
                <a:schemeClr val="bg1">
                  <a:lumMod val="95000"/>
                </a:schemeClr>
              </a:solidFill>
            </a:endParaRPr>
          </a:p>
          <a:p>
            <a:pPr marL="0" indent="0" algn="ctr">
              <a:buNone/>
            </a:pPr>
            <a:r>
              <a:rPr lang="es-CO" dirty="0">
                <a:solidFill>
                  <a:schemeClr val="bg1">
                    <a:lumMod val="95000"/>
                  </a:schemeClr>
                </a:solidFill>
              </a:rPr>
              <a:t>Les encargaba a los creyentes no sólo que os améis unos a otros, </a:t>
            </a:r>
            <a:r>
              <a:rPr lang="es-CO" dirty="0">
                <a:solidFill>
                  <a:schemeClr val="bg1">
                    <a:lumMod val="95000"/>
                  </a:schemeClr>
                </a:solidFill>
                <a:latin typeface="Agency FB" pitchFamily="34" charset="0"/>
              </a:rPr>
              <a:t>sino que os améis unos a otros, como yo os he amado </a:t>
            </a:r>
            <a:r>
              <a:rPr lang="es-CO" u="sng" dirty="0">
                <a:solidFill>
                  <a:schemeClr val="bg1">
                    <a:lumMod val="95000"/>
                  </a:schemeClr>
                </a:solidFill>
              </a:rPr>
              <a:t>(Juan 15:12)</a:t>
            </a:r>
            <a:r>
              <a:rPr lang="es-CO" dirty="0">
                <a:solidFill>
                  <a:schemeClr val="bg1">
                    <a:lumMod val="95000"/>
                  </a:schemeClr>
                </a:solidFill>
              </a:rPr>
              <a:t>. Aquí tenemos una evidencia más de cómo Cristo magnificó el amor de su Padre.</a:t>
            </a:r>
          </a:p>
        </p:txBody>
      </p:sp>
    </p:spTree>
    <p:extLst>
      <p:ext uri="{BB962C8B-B14F-4D97-AF65-F5344CB8AC3E}">
        <p14:creationId xmlns:p14="http://schemas.microsoft.com/office/powerpoint/2010/main" val="31957210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304256"/>
          </a:xfrm>
        </p:spPr>
        <p:txBody>
          <a:bodyPr>
            <a:normAutofit fontScale="85000" lnSpcReduction="20000"/>
          </a:bodyPr>
          <a:lstStyle/>
          <a:p>
            <a:pPr marL="0" indent="0">
              <a:buNone/>
            </a:pPr>
            <a:r>
              <a:rPr lang="es-CO" sz="3800" b="1" dirty="0"/>
              <a:t>La obediencia revela esa clase de amor. </a:t>
            </a:r>
          </a:p>
          <a:p>
            <a:r>
              <a:rPr lang="es-CO" dirty="0"/>
              <a:t>Jesús dijo: "</a:t>
            </a:r>
            <a:r>
              <a:rPr lang="es-CO" dirty="0">
                <a:latin typeface="Agency FB" pitchFamily="34" charset="0"/>
              </a:rPr>
              <a:t>Si me amáis, guardad mis mandamientos</a:t>
            </a:r>
            <a:r>
              <a:rPr lang="es-CO" dirty="0"/>
              <a:t>" </a:t>
            </a:r>
            <a:r>
              <a:rPr lang="es-CO" dirty="0">
                <a:solidFill>
                  <a:srgbClr val="FF0000"/>
                </a:solidFill>
              </a:rPr>
              <a:t>(Juan 14:15)</a:t>
            </a:r>
            <a:r>
              <a:rPr lang="es-CO" dirty="0"/>
              <a:t>. "</a:t>
            </a:r>
            <a:r>
              <a:rPr lang="es-CO" dirty="0">
                <a:latin typeface="Agency FB" pitchFamily="34" charset="0"/>
              </a:rPr>
              <a:t>Si guardareis mis mandamientos, permaneceréis en mi amor, así como yo he guardado los mandamientos de mi Padre, y permanezco en su amor</a:t>
            </a:r>
            <a:r>
              <a:rPr lang="es-CO" dirty="0"/>
              <a:t>" </a:t>
            </a:r>
            <a:r>
              <a:rPr lang="es-CO" dirty="0">
                <a:solidFill>
                  <a:srgbClr val="FF0000"/>
                </a:solidFill>
              </a:rPr>
              <a:t>(Juan 15:10). </a:t>
            </a:r>
            <a:r>
              <a:rPr lang="es-CO" dirty="0"/>
              <a:t>y "</a:t>
            </a:r>
            <a:r>
              <a:rPr lang="es-CO" dirty="0">
                <a:latin typeface="Agency FB" pitchFamily="34" charset="0"/>
              </a:rPr>
              <a:t>guardamos sus mandamientos</a:t>
            </a:r>
            <a:r>
              <a:rPr lang="es-CO" dirty="0"/>
              <a:t>" </a:t>
            </a:r>
            <a:r>
              <a:rPr lang="es-CO" dirty="0">
                <a:solidFill>
                  <a:srgbClr val="FF0000"/>
                </a:solidFill>
              </a:rPr>
              <a:t>(1 Juan 2:3).</a:t>
            </a:r>
          </a:p>
        </p:txBody>
      </p:sp>
      <p:sp>
        <p:nvSpPr>
          <p:cNvPr id="2" name="1 Rectángulo"/>
          <p:cNvSpPr/>
          <p:nvPr/>
        </p:nvSpPr>
        <p:spPr>
          <a:xfrm>
            <a:off x="539552" y="3068960"/>
            <a:ext cx="6048672" cy="3416320"/>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400" dirty="0"/>
              <a:t>Únicamente si permanecemos en Cristo podremos rendir obediencia de corazón. "</a:t>
            </a:r>
            <a:r>
              <a:rPr lang="es-CO" sz="2400" b="1" dirty="0">
                <a:latin typeface="Agency FB" pitchFamily="34" charset="0"/>
              </a:rPr>
              <a:t>Como el pámpano no puede llevar fruto por sí mismo, si no permanece en la vid </a:t>
            </a:r>
            <a:r>
              <a:rPr lang="es-CO" sz="2400" dirty="0"/>
              <a:t>-declaró el Salvador-, </a:t>
            </a:r>
            <a:r>
              <a:rPr lang="es-CO" sz="2400" b="1" dirty="0">
                <a:latin typeface="Agency FB" pitchFamily="34" charset="0"/>
              </a:rPr>
              <a:t>así tampoco vosotros, si no permanecéis en mí</a:t>
            </a:r>
            <a:r>
              <a:rPr lang="es-CO" sz="2400" dirty="0"/>
              <a:t>... </a:t>
            </a:r>
            <a:r>
              <a:rPr lang="es-CO" sz="2400" b="1" dirty="0">
                <a:latin typeface="Agency FB" pitchFamily="34" charset="0"/>
              </a:rPr>
              <a:t>El que permanece en mí, y yo en él, éste lleva mucho fruto; porque separados de mí nada podéis hacer</a:t>
            </a:r>
            <a:r>
              <a:rPr lang="es-CO" sz="2400" dirty="0"/>
              <a:t>" </a:t>
            </a:r>
            <a:r>
              <a:rPr lang="es-CO" sz="2400" dirty="0">
                <a:solidFill>
                  <a:srgbClr val="FF0000"/>
                </a:solidFill>
              </a:rPr>
              <a:t>(Juan 15:4,5)</a:t>
            </a:r>
            <a:r>
              <a:rPr lang="es-CO" sz="2400" dirty="0"/>
              <a:t>. "</a:t>
            </a:r>
            <a:r>
              <a:rPr lang="es-CO" sz="2400" i="1" dirty="0">
                <a:latin typeface="Agency FB" pitchFamily="34" charset="0"/>
              </a:rPr>
              <a:t>PERMANECED EN MÍ</a:t>
            </a:r>
            <a:r>
              <a:rPr lang="es-CO" sz="2400" dirty="0"/>
              <a:t>". Son palabras de gran significado.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3068960"/>
            <a:ext cx="2190750" cy="324036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910783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sz="3800" b="1" dirty="0"/>
              <a:t>Que significa ¿Permaneced en Cristo?</a:t>
            </a:r>
          </a:p>
          <a:p>
            <a:pPr lvl="1"/>
            <a:r>
              <a:rPr lang="es-CO" dirty="0"/>
              <a:t>Permanecer en Cristo significa una fe viviente, ferviente, refrigerante que obre por el amor y purifique el alma. </a:t>
            </a:r>
          </a:p>
          <a:p>
            <a:pPr lvl="1"/>
            <a:r>
              <a:rPr lang="es-CO" dirty="0"/>
              <a:t>Significa una recepción constante del espíritu de Cristo, una vida de entrega sin reservas a su servicio. </a:t>
            </a:r>
          </a:p>
          <a:p>
            <a:endParaRPr lang="es-CO" dirty="0"/>
          </a:p>
          <a:p>
            <a:pPr marL="0" indent="0">
              <a:buNone/>
            </a:pPr>
            <a:r>
              <a:rPr lang="es-CO" sz="3300" b="1" dirty="0"/>
              <a:t>Donde exista esta unión, aparecerán las buenas obras. </a:t>
            </a:r>
          </a:p>
          <a:p>
            <a:r>
              <a:rPr lang="es-CO" u="sng" dirty="0"/>
              <a:t>La vida de la vid se manifestará en fragantes frutos en las ramas. La continua provisión de la gracia de Cristo os bendecirá y os convertirá en una bendición, hasta que podáis decir con Pablo</a:t>
            </a:r>
            <a:r>
              <a:rPr lang="es-CO" dirty="0"/>
              <a:t>: "</a:t>
            </a:r>
            <a:r>
              <a:rPr lang="es-CO" dirty="0">
                <a:latin typeface="Agency FB" pitchFamily="34" charset="0"/>
              </a:rPr>
              <a:t>Con Cristo estoy juntamente crucificado, y ya no vivo yo, mas vive Cristo en mí</a:t>
            </a:r>
            <a:r>
              <a:rPr lang="es-CO" dirty="0"/>
              <a:t>" </a:t>
            </a:r>
            <a:r>
              <a:rPr lang="es-CO" dirty="0">
                <a:solidFill>
                  <a:srgbClr val="FF0000"/>
                </a:solidFill>
              </a:rPr>
              <a:t>(Gál. 2: 20). </a:t>
            </a:r>
            <a:r>
              <a:rPr lang="es-CO" dirty="0"/>
              <a:t>"</a:t>
            </a:r>
            <a:r>
              <a:rPr lang="es-CO" dirty="0">
                <a:latin typeface="Agency FB" pitchFamily="34" charset="0"/>
              </a:rPr>
              <a:t>pondré mis leyes en la mente de ellos, y sobre su corazón las escribiré; y seré a ellos por Dios, y ellos me serán a mí por pueblo</a:t>
            </a:r>
            <a:r>
              <a:rPr lang="es-CO" dirty="0"/>
              <a:t>" Dice Dios en </a:t>
            </a:r>
            <a:r>
              <a:rPr lang="es-CO" dirty="0">
                <a:solidFill>
                  <a:srgbClr val="FF0000"/>
                </a:solidFill>
              </a:rPr>
              <a:t>(Heb.8:10).</a:t>
            </a:r>
          </a:p>
          <a:p>
            <a:endParaRPr lang="es-CO" dirty="0"/>
          </a:p>
        </p:txBody>
      </p:sp>
    </p:spTree>
    <p:extLst>
      <p:ext uri="{BB962C8B-B14F-4D97-AF65-F5344CB8AC3E}">
        <p14:creationId xmlns:p14="http://schemas.microsoft.com/office/powerpoint/2010/main" val="135672135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Autofit/>
          </a:bodyPr>
          <a:lstStyle/>
          <a:p>
            <a:r>
              <a:rPr lang="es-CO" b="1" i="1" dirty="0"/>
              <a:t>Las bendiciones de la obediencia. </a:t>
            </a:r>
          </a:p>
        </p:txBody>
      </p:sp>
      <p:sp>
        <p:nvSpPr>
          <p:cNvPr id="3" name="2 Marcador de contenido"/>
          <p:cNvSpPr>
            <a:spLocks noGrp="1"/>
          </p:cNvSpPr>
          <p:nvPr>
            <p:ph idx="1"/>
          </p:nvPr>
        </p:nvSpPr>
        <p:spPr>
          <a:xfrm>
            <a:off x="457200" y="1600200"/>
            <a:ext cx="5338936" cy="2836912"/>
          </a:xfrm>
        </p:spPr>
        <p:txBody>
          <a:bodyPr>
            <a:normAutofit fontScale="85000" lnSpcReduction="10000"/>
          </a:bodyPr>
          <a:lstStyle/>
          <a:p>
            <a:pPr marL="0" indent="0" algn="ctr">
              <a:buNone/>
            </a:pPr>
            <a:r>
              <a:rPr lang="es-CO" dirty="0"/>
              <a:t>La obediencia desarrolla un carácter cristiano y produce una sensación de bienestar, haciendo que los creyentes crezcan "</a:t>
            </a:r>
            <a:r>
              <a:rPr lang="es-CO" b="1" dirty="0">
                <a:latin typeface="Agency FB" pitchFamily="34" charset="0"/>
              </a:rPr>
              <a:t>como niños recién nacidos</a:t>
            </a:r>
            <a:r>
              <a:rPr lang="es-CO" dirty="0"/>
              <a:t>" y sean transformados en la imagen de Cristo </a:t>
            </a:r>
          </a:p>
          <a:p>
            <a:pPr marL="0" indent="0" algn="ctr">
              <a:buNone/>
            </a:pPr>
            <a:r>
              <a:rPr lang="es-CO" b="1" dirty="0">
                <a:solidFill>
                  <a:srgbClr val="FF0000"/>
                </a:solidFill>
              </a:rPr>
              <a:t>(1 Ped.2:2; 2 Cor.3:18).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628800"/>
            <a:ext cx="2766814"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5085184"/>
            <a:ext cx="7488832" cy="954107"/>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Esta transformación de pecadores a hijos de Dios provee un testimonio efectivo del poder de Cristo. </a:t>
            </a:r>
          </a:p>
        </p:txBody>
      </p:sp>
      <p:sp>
        <p:nvSpPr>
          <p:cNvPr id="5" name="4 Rectángulo"/>
          <p:cNvSpPr/>
          <p:nvPr/>
        </p:nvSpPr>
        <p:spPr>
          <a:xfrm>
            <a:off x="6084168" y="1628800"/>
            <a:ext cx="2694806" cy="1200329"/>
          </a:xfrm>
          <a:prstGeom prst="rect">
            <a:avLst/>
          </a:prstGeom>
        </p:spPr>
        <p:txBody>
          <a:bodyPr wrap="square">
            <a:spAutoFit/>
          </a:bodyPr>
          <a:lstStyle/>
          <a:p>
            <a:pPr algn="ctr"/>
            <a:r>
              <a:rPr lang="es-CO" sz="2400" b="1" dirty="0">
                <a:solidFill>
                  <a:srgbClr val="C00000"/>
                </a:solidFill>
              </a:rPr>
              <a:t>La unión con Cristo produce la obediencia</a:t>
            </a:r>
          </a:p>
        </p:txBody>
      </p:sp>
    </p:spTree>
    <p:extLst>
      <p:ext uri="{BB962C8B-B14F-4D97-AF65-F5344CB8AC3E}">
        <p14:creationId xmlns:p14="http://schemas.microsoft.com/office/powerpoint/2010/main" val="337697513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a:scene3d>
            <a:camera prst="orthographicFront"/>
            <a:lightRig rig="threePt" dir="t"/>
          </a:scene3d>
          <a:sp3d>
            <a:bevelT w="165100" prst="coolSlant"/>
          </a:sp3d>
        </p:spPr>
        <p:txBody>
          <a:bodyPr>
            <a:normAutofit fontScale="77500" lnSpcReduction="20000"/>
          </a:bodyPr>
          <a:lstStyle/>
          <a:p>
            <a:pPr marL="0" indent="0" algn="ctr">
              <a:buNone/>
            </a:pPr>
            <a:r>
              <a:rPr lang="es-CO" sz="4200" b="1" dirty="0"/>
              <a:t>¿Cómo llama la Escritura a una persona obediente?</a:t>
            </a:r>
          </a:p>
          <a:p>
            <a:pPr marL="0" indent="0" algn="ctr">
              <a:buNone/>
            </a:pPr>
            <a:r>
              <a:rPr lang="es-CO" dirty="0"/>
              <a:t>La Escritura declara "</a:t>
            </a:r>
            <a:r>
              <a:rPr lang="es-CO" b="1" dirty="0">
                <a:latin typeface="Agency FB" pitchFamily="34" charset="0"/>
              </a:rPr>
              <a:t>bienaventurados" </a:t>
            </a:r>
            <a:r>
              <a:rPr lang="es-CO" dirty="0"/>
              <a:t>a todos "</a:t>
            </a:r>
            <a:r>
              <a:rPr lang="es-CO" dirty="0">
                <a:latin typeface="Agency FB" pitchFamily="34" charset="0"/>
              </a:rPr>
              <a:t>los que andan en la ley de Jehová</a:t>
            </a:r>
            <a:r>
              <a:rPr lang="es-CO" dirty="0"/>
              <a:t>" </a:t>
            </a:r>
            <a:r>
              <a:rPr lang="es-CO" dirty="0">
                <a:solidFill>
                  <a:srgbClr val="FF0000"/>
                </a:solidFill>
              </a:rPr>
              <a:t>(Sal.119:1), </a:t>
            </a:r>
            <a:r>
              <a:rPr lang="es-CO" dirty="0"/>
              <a:t>"</a:t>
            </a:r>
            <a:r>
              <a:rPr lang="es-CO" dirty="0">
                <a:latin typeface="Agency FB" pitchFamily="34" charset="0"/>
              </a:rPr>
              <a:t>que en la ley de Jehová está su delicia</a:t>
            </a:r>
            <a:r>
              <a:rPr lang="es-CO" dirty="0"/>
              <a:t>" y que meditan "</a:t>
            </a:r>
            <a:r>
              <a:rPr lang="es-CO" dirty="0">
                <a:latin typeface="Agency FB" pitchFamily="34" charset="0"/>
              </a:rPr>
              <a:t>en su ley... de día y de noche</a:t>
            </a:r>
            <a:r>
              <a:rPr lang="es-CO" dirty="0"/>
              <a:t>" </a:t>
            </a:r>
            <a:r>
              <a:rPr lang="es-CO" dirty="0">
                <a:solidFill>
                  <a:srgbClr val="FF0000"/>
                </a:solidFill>
              </a:rPr>
              <a:t>(Sal.1:2)</a:t>
            </a:r>
            <a:r>
              <a:rPr lang="es-CO" dirty="0"/>
              <a:t>.</a:t>
            </a:r>
          </a:p>
          <a:p>
            <a:pPr marL="0" indent="0">
              <a:buNone/>
            </a:pPr>
            <a:r>
              <a:rPr lang="es-CO" dirty="0"/>
              <a:t> </a:t>
            </a:r>
          </a:p>
          <a:p>
            <a:pPr marL="0" indent="0" algn="ctr">
              <a:buNone/>
            </a:pPr>
            <a:r>
              <a:rPr lang="es-CO" dirty="0"/>
              <a:t>Las bendiciones de la obediencia son muchas:</a:t>
            </a:r>
          </a:p>
          <a:p>
            <a:pPr marL="0" indent="0" algn="ctr">
              <a:buNone/>
            </a:pPr>
            <a:r>
              <a:rPr lang="es-CO" u="sng" dirty="0"/>
              <a:t>Entendimiento y sabiduría </a:t>
            </a:r>
            <a:r>
              <a:rPr lang="es-CO" dirty="0">
                <a:solidFill>
                  <a:srgbClr val="FF0000"/>
                </a:solidFill>
              </a:rPr>
              <a:t>(Sal.119:98,99).</a:t>
            </a:r>
          </a:p>
          <a:p>
            <a:pPr marL="0" indent="0" algn="ctr">
              <a:buNone/>
            </a:pPr>
            <a:r>
              <a:rPr lang="es-CO" u="sng" dirty="0"/>
              <a:t>Paz </a:t>
            </a:r>
            <a:r>
              <a:rPr lang="es-CO" dirty="0">
                <a:solidFill>
                  <a:srgbClr val="FF0000"/>
                </a:solidFill>
              </a:rPr>
              <a:t>(Sal.119:165; Isa.48:18). </a:t>
            </a:r>
          </a:p>
          <a:p>
            <a:pPr marL="0" indent="0" algn="ctr">
              <a:buNone/>
            </a:pPr>
            <a:r>
              <a:rPr lang="es-CO" u="sng" dirty="0"/>
              <a:t>Justicia</a:t>
            </a:r>
            <a:r>
              <a:rPr lang="es-CO" dirty="0"/>
              <a:t> </a:t>
            </a:r>
            <a:r>
              <a:rPr lang="es-CO" dirty="0">
                <a:solidFill>
                  <a:srgbClr val="FF0000"/>
                </a:solidFill>
              </a:rPr>
              <a:t>(Deut.6:25; Isa.48:18).</a:t>
            </a:r>
          </a:p>
          <a:p>
            <a:pPr marL="0" indent="0" algn="ctr">
              <a:buNone/>
            </a:pPr>
            <a:r>
              <a:rPr lang="es-CO" dirty="0"/>
              <a:t> </a:t>
            </a:r>
            <a:r>
              <a:rPr lang="es-CO" u="sng" dirty="0"/>
              <a:t>Una vida pura y moral </a:t>
            </a:r>
            <a:r>
              <a:rPr lang="es-CO" dirty="0">
                <a:solidFill>
                  <a:srgbClr val="FF0000"/>
                </a:solidFill>
              </a:rPr>
              <a:t>(Prov.7:1-5).</a:t>
            </a:r>
          </a:p>
          <a:p>
            <a:pPr marL="0" indent="0" algn="ctr">
              <a:buNone/>
            </a:pPr>
            <a:r>
              <a:rPr lang="es-CO" u="sng" dirty="0"/>
              <a:t>Conocimiento de la verdad</a:t>
            </a:r>
            <a:r>
              <a:rPr lang="es-CO" dirty="0"/>
              <a:t> </a:t>
            </a:r>
            <a:r>
              <a:rPr lang="es-CO" dirty="0">
                <a:solidFill>
                  <a:srgbClr val="FF0000"/>
                </a:solidFill>
              </a:rPr>
              <a:t>(Juan 7:17). </a:t>
            </a:r>
          </a:p>
          <a:p>
            <a:pPr marL="0" indent="0" algn="ctr">
              <a:buNone/>
            </a:pPr>
            <a:r>
              <a:rPr lang="es-CO" dirty="0"/>
              <a:t>Protección contra las enfermedades </a:t>
            </a:r>
            <a:r>
              <a:rPr lang="es-CO" dirty="0">
                <a:solidFill>
                  <a:srgbClr val="FF0000"/>
                </a:solidFill>
              </a:rPr>
              <a:t>(Exo.15:26).</a:t>
            </a:r>
          </a:p>
          <a:p>
            <a:pPr marL="0" indent="0" algn="ctr">
              <a:buNone/>
            </a:pPr>
            <a:r>
              <a:rPr lang="es-CO" dirty="0"/>
              <a:t>Longevidad </a:t>
            </a:r>
            <a:r>
              <a:rPr lang="es-CO" dirty="0">
                <a:solidFill>
                  <a:srgbClr val="FF0000"/>
                </a:solidFill>
              </a:rPr>
              <a:t>(Prov.3:1,2; 4:10,22). </a:t>
            </a:r>
          </a:p>
          <a:p>
            <a:pPr marL="0" indent="0" algn="ctr">
              <a:buNone/>
            </a:pPr>
            <a:r>
              <a:rPr lang="es-CO" dirty="0"/>
              <a:t>Y la seguridad de que nuestras oraciones recibirán respuesta </a:t>
            </a:r>
            <a:r>
              <a:rPr lang="es-CO" dirty="0">
                <a:solidFill>
                  <a:srgbClr val="FF0000"/>
                </a:solidFill>
              </a:rPr>
              <a:t>(1 Juan 3:22; Sal.66:18).</a:t>
            </a:r>
          </a:p>
        </p:txBody>
      </p:sp>
    </p:spTree>
    <p:extLst>
      <p:ext uri="{BB962C8B-B14F-4D97-AF65-F5344CB8AC3E}">
        <p14:creationId xmlns:p14="http://schemas.microsoft.com/office/powerpoint/2010/main" val="215367913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r>
              <a:rPr lang="es-CO" sz="5400" b="1" i="1" dirty="0">
                <a:effectLst>
                  <a:outerShdw blurRad="38100" dist="38100" dir="2700000" algn="tl">
                    <a:srgbClr val="000000">
                      <a:alpha val="43137"/>
                    </a:srgbClr>
                  </a:outerShdw>
                </a:effectLst>
              </a:rPr>
              <a:t>Conclusión</a:t>
            </a:r>
          </a:p>
        </p:txBody>
      </p:sp>
      <p:sp>
        <p:nvSpPr>
          <p:cNvPr id="3" name="2 Marcador de contenido"/>
          <p:cNvSpPr>
            <a:spLocks noGrp="1"/>
          </p:cNvSpPr>
          <p:nvPr>
            <p:ph idx="1"/>
          </p:nvPr>
        </p:nvSpPr>
        <p:spPr>
          <a:xfrm>
            <a:off x="457200" y="1600200"/>
            <a:ext cx="8229600" cy="5069160"/>
          </a:xfrm>
          <a:solidFill>
            <a:schemeClr val="bg1"/>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a:t>En su invitación a la obediencia, Dios nos promete abundantes bendiciones. </a:t>
            </a:r>
          </a:p>
          <a:p>
            <a:pPr marL="0" indent="0" algn="ctr">
              <a:buNone/>
            </a:pPr>
            <a:r>
              <a:rPr lang="es-CO" dirty="0">
                <a:solidFill>
                  <a:srgbClr val="FF0000"/>
                </a:solidFill>
              </a:rPr>
              <a:t>(Lev.26:3-10; Deut.28:1-12). </a:t>
            </a:r>
          </a:p>
          <a:p>
            <a:pPr marL="0" indent="0" algn="ctr">
              <a:buNone/>
            </a:pPr>
            <a:endParaRPr lang="es-CO" dirty="0"/>
          </a:p>
          <a:p>
            <a:pPr marL="0" indent="0" algn="ctr">
              <a:buNone/>
            </a:pPr>
            <a:r>
              <a:rPr lang="es-CO" b="1" dirty="0"/>
              <a:t>¿Qué sucede cuando respondemos positivamente a la invitación de Dios?</a:t>
            </a:r>
          </a:p>
          <a:p>
            <a:pPr marL="0" indent="0" algn="ctr">
              <a:buNone/>
            </a:pPr>
            <a:r>
              <a:rPr lang="es-CO" dirty="0"/>
              <a:t>Cuando respondemos en forma positiva, llegamos a ser su "</a:t>
            </a:r>
            <a:r>
              <a:rPr lang="es-CO" dirty="0">
                <a:latin typeface="Agency FB" pitchFamily="34" charset="0"/>
              </a:rPr>
              <a:t>especial tesoro</a:t>
            </a:r>
            <a:r>
              <a:rPr lang="es-CO" dirty="0"/>
              <a:t>", "</a:t>
            </a:r>
            <a:r>
              <a:rPr lang="es-CO" dirty="0">
                <a:latin typeface="Agency FB" pitchFamily="34" charset="0"/>
              </a:rPr>
              <a:t>real sacerdocio, nación santa</a:t>
            </a:r>
            <a:r>
              <a:rPr lang="es-CO" dirty="0"/>
              <a:t>" </a:t>
            </a:r>
          </a:p>
          <a:p>
            <a:pPr marL="0" indent="0" algn="ctr">
              <a:buNone/>
            </a:pPr>
            <a:r>
              <a:rPr lang="es-CO" dirty="0">
                <a:solidFill>
                  <a:srgbClr val="FF0000"/>
                </a:solidFill>
              </a:rPr>
              <a:t>(Exo.19:5,6;1 Ped.2:5,9).</a:t>
            </a:r>
          </a:p>
          <a:p>
            <a:pPr marL="0" indent="0" algn="ctr">
              <a:buNone/>
            </a:pPr>
            <a:endParaRPr lang="es-CO" dirty="0"/>
          </a:p>
          <a:p>
            <a:pPr marL="0" indent="0" algn="ctr">
              <a:buNone/>
            </a:pPr>
            <a:r>
              <a:rPr lang="es-CO" dirty="0"/>
              <a:t>Exaltados "</a:t>
            </a:r>
            <a:r>
              <a:rPr lang="es-CO" dirty="0">
                <a:latin typeface="Agency FB" pitchFamily="34" charset="0"/>
              </a:rPr>
              <a:t>sobre todas las naciones de la tierra</a:t>
            </a:r>
            <a:r>
              <a:rPr lang="es-CO" dirty="0"/>
              <a:t>", puestos "</a:t>
            </a:r>
            <a:r>
              <a:rPr lang="es-CO" dirty="0">
                <a:latin typeface="Agency FB" pitchFamily="34" charset="0"/>
              </a:rPr>
              <a:t>por cabeza, y no por cola</a:t>
            </a:r>
            <a:r>
              <a:rPr lang="es-CO" dirty="0"/>
              <a:t>" </a:t>
            </a:r>
          </a:p>
          <a:p>
            <a:pPr marL="0" indent="0" algn="ctr">
              <a:buNone/>
            </a:pPr>
            <a:r>
              <a:rPr lang="es-CO" dirty="0">
                <a:solidFill>
                  <a:srgbClr val="FF0000"/>
                </a:solidFill>
              </a:rPr>
              <a:t>(Deut.28:1,13).</a:t>
            </a:r>
          </a:p>
        </p:txBody>
      </p:sp>
    </p:spTree>
    <p:extLst>
      <p:ext uri="{BB962C8B-B14F-4D97-AF65-F5344CB8AC3E}">
        <p14:creationId xmlns:p14="http://schemas.microsoft.com/office/powerpoint/2010/main" val="1742810763"/>
      </p:ext>
    </p:extLst>
  </p:cSld>
  <p:clrMapOvr>
    <a:masterClrMapping/>
  </p:clrMapOvr>
  <p:transition spd="slow">
    <p:cover/>
  </p:transition>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1510</TotalTime>
  <Words>3491</Words>
  <Application>Microsoft Office PowerPoint</Application>
  <PresentationFormat>Presentación en pantalla (4:3)</PresentationFormat>
  <Paragraphs>126</Paragraphs>
  <Slides>31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31</vt:i4>
      </vt:variant>
    </vt:vector>
  </HeadingPairs>
  <TitlesOfParts>
    <vt:vector size="36" baseType="lpstr">
      <vt:lpstr>Agency FB</vt:lpstr>
      <vt:lpstr>Algerian</vt:lpstr>
      <vt:lpstr>Arial</vt:lpstr>
      <vt:lpstr>Calibri</vt:lpstr>
      <vt:lpstr>Tema de Office</vt:lpstr>
      <vt:lpstr>Presentación de PowerPoint</vt:lpstr>
      <vt:lpstr>La Ley y el Evangelio</vt:lpstr>
      <vt:lpstr>Presentación de PowerPoint</vt:lpstr>
      <vt:lpstr>Presentación de PowerPoint</vt:lpstr>
      <vt:lpstr>Presentación de PowerPoint</vt:lpstr>
      <vt:lpstr>Dios dio su Ley en el Monte Sinaí</vt:lpstr>
      <vt:lpstr>Presentación de PowerPoint</vt:lpstr>
      <vt:lpstr>Presentación de PowerPoint</vt:lpstr>
      <vt:lpstr>La ley y el Evangelio después de la cruz. </vt:lpstr>
      <vt:lpstr>Presentación de PowerPoint</vt:lpstr>
      <vt:lpstr>Presentación de PowerPoint</vt:lpstr>
      <vt:lpstr>Cronograma establecido por Dios</vt:lpstr>
      <vt:lpstr>Presentación de PowerPoint</vt:lpstr>
      <vt:lpstr>Presentación de PowerPoint</vt:lpstr>
      <vt:lpstr>Presentación de PowerPoint</vt:lpstr>
      <vt:lpstr>Presentación de PowerPoint</vt:lpstr>
      <vt:lpstr>Presentación de PowerPoint</vt:lpstr>
      <vt:lpstr>Presentación de PowerPoint</vt:lpstr>
      <vt:lpstr>La Obediencia de la Ley</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Las bendiciones de la obediencia. </vt:lpstr>
      <vt:lpstr>Presentación de PowerPoint</vt:lpstr>
      <vt:lpstr>Conclusión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EVANGELIO ETERNO  LLEVANDO AL MUNDO LA VERDAD PRESENTE</dc:title>
  <dc:creator>FAMILIA FIERRO CH</dc:creator>
  <cp:lastModifiedBy>Usuario</cp:lastModifiedBy>
  <cp:revision>215</cp:revision>
  <dcterms:created xsi:type="dcterms:W3CDTF">2013-12-02T21:03:47Z</dcterms:created>
  <dcterms:modified xsi:type="dcterms:W3CDTF">2016-12-27T12:57:36Z</dcterms:modified>
</cp:coreProperties>
</file>